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58" r:id="rId4"/>
  </p:sldMasterIdLst>
  <p:notesMasterIdLst>
    <p:notesMasterId r:id="rId27"/>
  </p:notesMasterIdLst>
  <p:sldIdLst>
    <p:sldId id="335" r:id="rId5"/>
    <p:sldId id="351" r:id="rId6"/>
    <p:sldId id="361" r:id="rId7"/>
    <p:sldId id="384" r:id="rId8"/>
    <p:sldId id="368" r:id="rId9"/>
    <p:sldId id="386" r:id="rId10"/>
    <p:sldId id="385" r:id="rId11"/>
    <p:sldId id="369" r:id="rId12"/>
    <p:sldId id="371" r:id="rId13"/>
    <p:sldId id="387" r:id="rId14"/>
    <p:sldId id="370" r:id="rId15"/>
    <p:sldId id="372" r:id="rId16"/>
    <p:sldId id="373" r:id="rId17"/>
    <p:sldId id="374" r:id="rId18"/>
    <p:sldId id="375" r:id="rId19"/>
    <p:sldId id="376" r:id="rId20"/>
    <p:sldId id="378" r:id="rId21"/>
    <p:sldId id="377" r:id="rId22"/>
    <p:sldId id="379" r:id="rId23"/>
    <p:sldId id="380" r:id="rId24"/>
    <p:sldId id="382" r:id="rId25"/>
    <p:sldId id="350" r:id="rId2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672" userDrawn="1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Nathan Smith" initials="NS" lastIdx="5" clrIdx="0">
    <p:extLst>
      <p:ext uri="{19B8F6BF-5375-455C-9EA6-DF929625EA0E}">
        <p15:presenceInfo xmlns:p15="http://schemas.microsoft.com/office/powerpoint/2012/main" userId="f0425a0d9f426aba" providerId="Windows Live"/>
      </p:ext>
    </p:extLst>
  </p:cmAuthor>
  <p:cmAuthor id="2" name="nwraysmith@gmail.com" initials="nw" lastIdx="2" clrIdx="1">
    <p:extLst>
      <p:ext uri="{19B8F6BF-5375-455C-9EA6-DF929625EA0E}">
        <p15:presenceInfo xmlns:p15="http://schemas.microsoft.com/office/powerpoint/2012/main" userId="S::urn:spo:guest#nwraysmith@gmail.com::" providerId="AD"/>
      </p:ext>
    </p:extLst>
  </p:cmAuthor>
  <p:cmAuthor id="3" name="ryan.koenig@hotmail.ca" initials="ry" lastIdx="2" clrIdx="2">
    <p:extLst>
      <p:ext uri="{19B8F6BF-5375-455C-9EA6-DF929625EA0E}">
        <p15:presenceInfo xmlns:p15="http://schemas.microsoft.com/office/powerpoint/2012/main" userId="S::urn:spo:guest#ryan.koenig@hotmail.ca::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367A509-E389-85C6-F34C-9B313E74CDE3}" v="4" dt="2021-05-07T22:54:49.693"/>
    <p1510:client id="{95E8DA12-4F19-6B80-7566-8C24B47FD671}" v="8" dt="2021-05-08T15:55:00.582"/>
    <p1510:client id="{B7EEC59F-6085-0000-A4B1-1133A1048F00}" v="5" dt="2021-05-08T16:11:15.378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8" d="100"/>
          <a:sy n="68" d="100"/>
        </p:scale>
        <p:origin x="66" y="60"/>
      </p:cViewPr>
      <p:guideLst>
        <p:guide orient="horz" pos="3672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34" Type="http://schemas.microsoft.com/office/2015/10/relationships/revisionInfo" Target="revisionInfo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microsoft.com/office/2016/11/relationships/changesInfo" Target="changesInfos/changesInfo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commentAuthors" Target="commentAuthor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notesMaster" Target="notesMasters/notesMaster1.xml"/><Relationship Id="rId30" Type="http://schemas.openxmlformats.org/officeDocument/2006/relationships/viewProps" Target="viewProps.xml"/><Relationship Id="rId8" Type="http://schemas.openxmlformats.org/officeDocument/2006/relationships/slide" Target="slides/slide4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nwraysmith@gmail.com" userId="S::urn:spo:guest#nwraysmith@gmail.com::" providerId="AD" clId="Web-{8367A509-E389-85C6-F34C-9B313E74CDE3}"/>
    <pc:docChg chg="">
      <pc:chgData name="nwraysmith@gmail.com" userId="S::urn:spo:guest#nwraysmith@gmail.com::" providerId="AD" clId="Web-{8367A509-E389-85C6-F34C-9B313E74CDE3}" dt="2021-05-07T22:54:49.693" v="3"/>
      <pc:docMkLst>
        <pc:docMk/>
      </pc:docMkLst>
      <pc:sldChg chg="addCm modCm">
        <pc:chgData name="nwraysmith@gmail.com" userId="S::urn:spo:guest#nwraysmith@gmail.com::" providerId="AD" clId="Web-{8367A509-E389-85C6-F34C-9B313E74CDE3}" dt="2021-05-07T22:54:49.693" v="3"/>
        <pc:sldMkLst>
          <pc:docMk/>
          <pc:sldMk cId="1341168471" sldId="385"/>
        </pc:sldMkLst>
      </pc:sldChg>
      <pc:sldChg chg="addCm modCm">
        <pc:chgData name="nwraysmith@gmail.com" userId="S::urn:spo:guest#nwraysmith@gmail.com::" providerId="AD" clId="Web-{8367A509-E389-85C6-F34C-9B313E74CDE3}" dt="2021-05-07T22:54:38.615" v="1"/>
        <pc:sldMkLst>
          <pc:docMk/>
          <pc:sldMk cId="3563375699" sldId="386"/>
        </pc:sldMkLst>
      </pc:sldChg>
    </pc:docChg>
  </pc:docChgLst>
  <pc:docChgLst>
    <pc:chgData name="nwraysmith@gmail.com" userId="S::urn:spo:guest#nwraysmith@gmail.com::" providerId="AD" clId="Web-{B7EEC59F-6085-0000-A4B1-1133A1048F00}"/>
    <pc:docChg chg="modSld">
      <pc:chgData name="nwraysmith@gmail.com" userId="S::urn:spo:guest#nwraysmith@gmail.com::" providerId="AD" clId="Web-{B7EEC59F-6085-0000-A4B1-1133A1048F00}" dt="2021-05-08T16:11:15.378" v="3"/>
      <pc:docMkLst>
        <pc:docMk/>
      </pc:docMkLst>
      <pc:sldChg chg="delCm">
        <pc:chgData name="nwraysmith@gmail.com" userId="S::urn:spo:guest#nwraysmith@gmail.com::" providerId="AD" clId="Web-{B7EEC59F-6085-0000-A4B1-1133A1048F00}" dt="2021-05-08T16:11:15.378" v="3"/>
        <pc:sldMkLst>
          <pc:docMk/>
          <pc:sldMk cId="1341168471" sldId="385"/>
        </pc:sldMkLst>
      </pc:sldChg>
      <pc:sldChg chg="modSp delCm">
        <pc:chgData name="nwraysmith@gmail.com" userId="S::urn:spo:guest#nwraysmith@gmail.com::" providerId="AD" clId="Web-{B7EEC59F-6085-0000-A4B1-1133A1048F00}" dt="2021-05-08T16:11:06.956" v="2"/>
        <pc:sldMkLst>
          <pc:docMk/>
          <pc:sldMk cId="3563375699" sldId="386"/>
        </pc:sldMkLst>
        <pc:spChg chg="mod">
          <ac:chgData name="nwraysmith@gmail.com" userId="S::urn:spo:guest#nwraysmith@gmail.com::" providerId="AD" clId="Web-{B7EEC59F-6085-0000-A4B1-1133A1048F00}" dt="2021-05-08T16:10:43.487" v="1" actId="20577"/>
          <ac:spMkLst>
            <pc:docMk/>
            <pc:sldMk cId="3563375699" sldId="386"/>
            <ac:spMk id="7" creationId="{11EF0A06-755C-46C8-8507-EBB7658BAA1C}"/>
          </ac:spMkLst>
        </pc:spChg>
      </pc:sldChg>
    </pc:docChg>
  </pc:docChgLst>
  <pc:docChgLst>
    <pc:chgData name="ryan.koenig@hotmail.ca" userId="S::urn:spo:guest#ryan.koenig@hotmail.ca::" providerId="AD" clId="Web-{95E8DA12-4F19-6B80-7566-8C24B47FD671}"/>
    <pc:docChg chg="modSld">
      <pc:chgData name="ryan.koenig@hotmail.ca" userId="S::urn:spo:guest#ryan.koenig@hotmail.ca::" providerId="AD" clId="Web-{95E8DA12-4F19-6B80-7566-8C24B47FD671}" dt="2021-05-08T15:55:00.582" v="4"/>
      <pc:docMkLst>
        <pc:docMk/>
      </pc:docMkLst>
      <pc:sldChg chg="modSp addCm">
        <pc:chgData name="ryan.koenig@hotmail.ca" userId="S::urn:spo:guest#ryan.koenig@hotmail.ca::" providerId="AD" clId="Web-{95E8DA12-4F19-6B80-7566-8C24B47FD671}" dt="2021-05-08T15:55:00.582" v="4"/>
        <pc:sldMkLst>
          <pc:docMk/>
          <pc:sldMk cId="1341168471" sldId="385"/>
        </pc:sldMkLst>
        <pc:picChg chg="mod">
          <ac:chgData name="ryan.koenig@hotmail.ca" userId="S::urn:spo:guest#ryan.koenig@hotmail.ca::" providerId="AD" clId="Web-{95E8DA12-4F19-6B80-7566-8C24B47FD671}" dt="2021-05-08T15:52:09.223" v="1"/>
          <ac:picMkLst>
            <pc:docMk/>
            <pc:sldMk cId="1341168471" sldId="385"/>
            <ac:picMk id="1028" creationId="{E7B6A25F-7199-48F7-B773-A0C425DB4D47}"/>
          </ac:picMkLst>
        </pc:picChg>
      </pc:sldChg>
      <pc:sldChg chg="modSp addCm">
        <pc:chgData name="ryan.koenig@hotmail.ca" userId="S::urn:spo:guest#ryan.koenig@hotmail.ca::" providerId="AD" clId="Web-{95E8DA12-4F19-6B80-7566-8C24B47FD671}" dt="2021-05-08T15:54:54.394" v="3"/>
        <pc:sldMkLst>
          <pc:docMk/>
          <pc:sldMk cId="3563375699" sldId="386"/>
        </pc:sldMkLst>
        <pc:picChg chg="mod">
          <ac:chgData name="ryan.koenig@hotmail.ca" userId="S::urn:spo:guest#ryan.koenig@hotmail.ca::" providerId="AD" clId="Web-{95E8DA12-4F19-6B80-7566-8C24B47FD671}" dt="2021-05-08T15:54:22.957" v="2"/>
          <ac:picMkLst>
            <pc:docMk/>
            <pc:sldMk cId="3563375699" sldId="386"/>
            <ac:picMk id="1028" creationId="{E7B6A25F-7199-48F7-B773-A0C425DB4D47}"/>
          </ac:picMkLst>
        </pc:picChg>
      </pc:sldChg>
    </pc:docChg>
  </pc:docChgLst>
</pc:chgInfo>
</file>

<file path=ppt/media/hdphoto1.wdp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EE7A52F-9D89-7442-A8E9-48D1527B5F6B}" type="datetimeFigureOut">
              <a:rPr lang="en-US" smtClean="0"/>
              <a:t>5/11/2021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89C7E07-3C67-C64C-8DA0-0404F63039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25283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2E31DFB3-42E8-9540-92FB-4AE3F4203F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/>
          </p:cNvSpPr>
          <p:nvPr userDrawn="1"/>
        </p:nvSpPr>
        <p:spPr bwMode="auto">
          <a:xfrm>
            <a:off x="0" y="1"/>
            <a:ext cx="11953875" cy="630554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rot="0" vert="horz" wrap="square" lIns="91440" tIns="45720" rIns="91440" bIns="45720" anchor="t" anchorCtr="0" upright="1">
            <a:noAutofit/>
          </a:bodyPr>
          <a:lstStyle/>
          <a:p>
            <a:endParaRPr lang="en-US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F13C1B90-0A14-7B4B-B05B-357A6A88291E}"/>
              </a:ext>
            </a:extLst>
          </p:cNvPr>
          <p:cNvCxnSpPr>
            <a:cxnSpLocks/>
          </p:cNvCxnSpPr>
          <p:nvPr userDrawn="1"/>
        </p:nvCxnSpPr>
        <p:spPr>
          <a:xfrm>
            <a:off x="1036261" y="4159793"/>
            <a:ext cx="10122586" cy="0"/>
          </a:xfrm>
          <a:prstGeom prst="line">
            <a:avLst/>
          </a:prstGeom>
          <a:ln w="1270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2" name="Content Placeholder 10">
            <a:extLst>
              <a:ext uri="{FF2B5EF4-FFF2-40B4-BE49-F238E27FC236}">
                <a16:creationId xmlns:a16="http://schemas.microsoft.com/office/drawing/2014/main" id="{90097E88-8912-8A4F-9D00-BDA132434FE4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1033153" y="4728131"/>
            <a:ext cx="7806047" cy="281164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6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E58E2CE6-6A25-40B9-BD31-82C7507389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76313" y="1656344"/>
            <a:ext cx="7805737" cy="2113466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0271085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2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Content Placeholder 3">
            <a:extLst>
              <a:ext uri="{FF2B5EF4-FFF2-40B4-BE49-F238E27FC236}">
                <a16:creationId xmlns:a16="http://schemas.microsoft.com/office/drawing/2014/main" id="{91C010F4-E1E5-354F-9B4A-6253D3DC2F9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036641" y="3044590"/>
            <a:ext cx="4868860" cy="1942138"/>
          </a:xfrm>
          <a:prstGeom prst="rect">
            <a:avLst/>
          </a:prstGeom>
        </p:spPr>
        <p:txBody>
          <a:bodyPr lIns="0" tIns="0" rIns="0" bIns="0" anchor="t" anchorCtr="0"/>
          <a:lstStyle>
            <a:lvl1pPr marL="285750" indent="-285750">
              <a:buFont typeface="Wingdings" pitchFamily="2" charset="2"/>
              <a:buChar char="§"/>
              <a:defRPr sz="18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7" name="Content Placeholder 3">
            <a:extLst>
              <a:ext uri="{FF2B5EF4-FFF2-40B4-BE49-F238E27FC236}">
                <a16:creationId xmlns:a16="http://schemas.microsoft.com/office/drawing/2014/main" id="{C2F7C8C0-EB32-3C44-930E-DE05403C543A}"/>
              </a:ext>
            </a:extLst>
          </p:cNvPr>
          <p:cNvSpPr>
            <a:spLocks noGrp="1"/>
          </p:cNvSpPr>
          <p:nvPr>
            <p:ph sz="half" idx="11"/>
          </p:nvPr>
        </p:nvSpPr>
        <p:spPr>
          <a:xfrm>
            <a:off x="6285649" y="3044590"/>
            <a:ext cx="4868860" cy="1942138"/>
          </a:xfrm>
          <a:prstGeom prst="rect">
            <a:avLst/>
          </a:prstGeom>
        </p:spPr>
        <p:txBody>
          <a:bodyPr lIns="0" tIns="0" rIns="0" bIns="0" anchor="t" anchorCtr="0"/>
          <a:lstStyle>
            <a:lvl1pPr marL="285750" indent="-285750">
              <a:buFont typeface="Wingdings" pitchFamily="2" charset="2"/>
              <a:buChar char="§"/>
              <a:defRPr sz="18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E06473F2-000A-7C44-9048-A0C0D4B652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999068"/>
            <a:ext cx="7810500" cy="645284"/>
          </a:xfrm>
          <a:prstGeom prst="rect">
            <a:avLst/>
          </a:prstGeom>
        </p:spPr>
        <p:txBody>
          <a:bodyPr lIns="0" tIns="0" rIns="0" bIns="0" anchor="b"/>
          <a:lstStyle/>
          <a:p>
            <a:r>
              <a:rPr lang="en-US"/>
              <a:t>Click to edit Master title style</a:t>
            </a: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B6A0597E-7AE3-F242-9DDF-F678A5E11458}"/>
              </a:ext>
            </a:extLst>
          </p:cNvPr>
          <p:cNvCxnSpPr>
            <a:cxnSpLocks/>
          </p:cNvCxnSpPr>
          <p:nvPr userDrawn="1"/>
        </p:nvCxnSpPr>
        <p:spPr>
          <a:xfrm>
            <a:off x="1033153" y="1871272"/>
            <a:ext cx="10125694" cy="0"/>
          </a:xfrm>
          <a:prstGeom prst="line">
            <a:avLst/>
          </a:prstGeom>
          <a:ln w="762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3" name="Text Placeholder 4">
            <a:extLst>
              <a:ext uri="{FF2B5EF4-FFF2-40B4-BE49-F238E27FC236}">
                <a16:creationId xmlns:a16="http://schemas.microsoft.com/office/drawing/2014/main" id="{EAB7162A-656B-3447-976F-951853C325A3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941616" y="2328554"/>
            <a:ext cx="4963884" cy="645284"/>
          </a:xfrm>
          <a:prstGeom prst="rect">
            <a:avLst/>
          </a:prstGeom>
        </p:spPr>
        <p:txBody>
          <a:bodyPr/>
          <a:lstStyle>
            <a:lvl1pPr>
              <a:buNone/>
              <a:defRPr sz="1800" b="1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4" name="Text Placeholder 4">
            <a:extLst>
              <a:ext uri="{FF2B5EF4-FFF2-40B4-BE49-F238E27FC236}">
                <a16:creationId xmlns:a16="http://schemas.microsoft.com/office/drawing/2014/main" id="{C8B98E47-9A5A-E54C-A093-86D516AAD0FB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6258199" y="2328554"/>
            <a:ext cx="4868860" cy="645284"/>
          </a:xfrm>
          <a:prstGeom prst="rect">
            <a:avLst/>
          </a:prstGeom>
        </p:spPr>
        <p:txBody>
          <a:bodyPr/>
          <a:lstStyle>
            <a:lvl1pPr>
              <a:buNone/>
              <a:defRPr sz="1800" b="1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8E274C5-9C2D-4A46-AEAE-9DBE1C417477}"/>
              </a:ext>
            </a:extLst>
          </p:cNvPr>
          <p:cNvSpPr>
            <a:spLocks noGrp="1"/>
          </p:cNvSpPr>
          <p:nvPr>
            <p:ph type="dt" sz="half" idx="19"/>
          </p:nvPr>
        </p:nvSpPr>
        <p:spPr/>
        <p:txBody>
          <a:bodyPr/>
          <a:lstStyle/>
          <a:p>
            <a:r>
              <a:rPr lang="en-US"/>
              <a:t>September 3, 20XX 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9419017-8DD9-4B28-B0F1-E82FFB8C1DFB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/>
        <p:txBody>
          <a:bodyPr/>
          <a:lstStyle/>
          <a:p>
            <a:r>
              <a:rPr lang="en-US">
                <a:solidFill>
                  <a:schemeClr val="bg1"/>
                </a:solidFill>
              </a:rPr>
              <a:t>Annual Review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A0BFF08-A844-4449-9EC2-5B6B6C2D62AF}"/>
              </a:ext>
            </a:extLst>
          </p:cNvPr>
          <p:cNvSpPr>
            <a:spLocks noGrp="1"/>
          </p:cNvSpPr>
          <p:nvPr>
            <p:ph type="sldNum" sz="quarter" idx="21"/>
          </p:nvPr>
        </p:nvSpPr>
        <p:spPr/>
        <p:txBody>
          <a:bodyPr/>
          <a:lstStyle/>
          <a:p>
            <a:fld id="{7782931A-7D25-4B4B-9464-57AE418934A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367541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648">
          <p15:clr>
            <a:srgbClr val="FBAE40"/>
          </p15:clr>
        </p15:guide>
        <p15:guide id="4" orient="horz" pos="1152" userDrawn="1">
          <p15:clr>
            <a:srgbClr val="FBAE40"/>
          </p15:clr>
        </p15:guide>
        <p15:guide id="5" orient="horz" pos="1440" userDrawn="1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Content Placeholder 3">
            <a:extLst>
              <a:ext uri="{FF2B5EF4-FFF2-40B4-BE49-F238E27FC236}">
                <a16:creationId xmlns:a16="http://schemas.microsoft.com/office/drawing/2014/main" id="{2476683E-62F2-7746-A136-3A729C70D88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036641" y="3052691"/>
            <a:ext cx="3078159" cy="1942138"/>
          </a:xfrm>
          <a:prstGeom prst="rect">
            <a:avLst/>
          </a:prstGeom>
        </p:spPr>
        <p:txBody>
          <a:bodyPr lIns="0" tIns="0" rIns="0" bIns="0" anchor="t" anchorCtr="0"/>
          <a:lstStyle>
            <a:lvl1pPr marL="285750" indent="-285750">
              <a:buFont typeface="Wingdings" pitchFamily="2" charset="2"/>
              <a:buChar char="§"/>
              <a:defRPr sz="18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7" name="Content Placeholder 3">
            <a:extLst>
              <a:ext uri="{FF2B5EF4-FFF2-40B4-BE49-F238E27FC236}">
                <a16:creationId xmlns:a16="http://schemas.microsoft.com/office/drawing/2014/main" id="{5EF5BDE3-656A-414E-BE18-702CA738A9D2}"/>
              </a:ext>
            </a:extLst>
          </p:cNvPr>
          <p:cNvSpPr>
            <a:spLocks noGrp="1"/>
          </p:cNvSpPr>
          <p:nvPr>
            <p:ph sz="half" idx="11"/>
          </p:nvPr>
        </p:nvSpPr>
        <p:spPr>
          <a:xfrm>
            <a:off x="8039099" y="3044590"/>
            <a:ext cx="3115409" cy="1942138"/>
          </a:xfrm>
          <a:prstGeom prst="rect">
            <a:avLst/>
          </a:prstGeom>
        </p:spPr>
        <p:txBody>
          <a:bodyPr lIns="0" tIns="0" rIns="0" bIns="0" anchor="t" anchorCtr="0"/>
          <a:lstStyle>
            <a:lvl1pPr marL="285750" indent="-285750">
              <a:buFont typeface="Wingdings" pitchFamily="2" charset="2"/>
              <a:buChar char="§"/>
              <a:defRPr sz="18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Content Placeholder 3">
            <a:extLst>
              <a:ext uri="{FF2B5EF4-FFF2-40B4-BE49-F238E27FC236}">
                <a16:creationId xmlns:a16="http://schemas.microsoft.com/office/drawing/2014/main" id="{0EAADDF0-090D-2C4F-BE2D-160C2C550298}"/>
              </a:ext>
            </a:extLst>
          </p:cNvPr>
          <p:cNvSpPr>
            <a:spLocks noGrp="1"/>
          </p:cNvSpPr>
          <p:nvPr>
            <p:ph sz="half" idx="13"/>
          </p:nvPr>
        </p:nvSpPr>
        <p:spPr>
          <a:xfrm>
            <a:off x="4539760" y="3044590"/>
            <a:ext cx="3115409" cy="1942138"/>
          </a:xfrm>
          <a:prstGeom prst="rect">
            <a:avLst/>
          </a:prstGeom>
        </p:spPr>
        <p:txBody>
          <a:bodyPr lIns="0" tIns="0" rIns="0" bIns="0" anchor="t" anchorCtr="0"/>
          <a:lstStyle>
            <a:lvl1pPr marL="285750" indent="-285750">
              <a:buFont typeface="Wingdings" pitchFamily="2" charset="2"/>
              <a:buChar char="§"/>
              <a:defRPr sz="18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itle 1">
            <a:extLst>
              <a:ext uri="{FF2B5EF4-FFF2-40B4-BE49-F238E27FC236}">
                <a16:creationId xmlns:a16="http://schemas.microsoft.com/office/drawing/2014/main" id="{3E0EAFBC-DE77-7648-95EC-91DDA529FA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999068"/>
            <a:ext cx="7810500" cy="645284"/>
          </a:xfrm>
          <a:prstGeom prst="rect">
            <a:avLst/>
          </a:prstGeom>
        </p:spPr>
        <p:txBody>
          <a:bodyPr lIns="0" tIns="0" rIns="0" bIns="0" anchor="b"/>
          <a:lstStyle/>
          <a:p>
            <a:r>
              <a:rPr lang="en-US"/>
              <a:t>Click to edit Master title style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E2A16A97-402E-8040-9B48-1B6ED23ABC4F}"/>
              </a:ext>
            </a:extLst>
          </p:cNvPr>
          <p:cNvCxnSpPr>
            <a:cxnSpLocks/>
          </p:cNvCxnSpPr>
          <p:nvPr userDrawn="1"/>
        </p:nvCxnSpPr>
        <p:spPr>
          <a:xfrm>
            <a:off x="1033153" y="1871272"/>
            <a:ext cx="10125694" cy="0"/>
          </a:xfrm>
          <a:prstGeom prst="line">
            <a:avLst/>
          </a:prstGeom>
          <a:ln w="762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6" name="Text Placeholder 4">
            <a:extLst>
              <a:ext uri="{FF2B5EF4-FFF2-40B4-BE49-F238E27FC236}">
                <a16:creationId xmlns:a16="http://schemas.microsoft.com/office/drawing/2014/main" id="{B4BD319C-69C3-3D46-977C-F80FD35E3C6C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941616" y="2328554"/>
            <a:ext cx="3173184" cy="645284"/>
          </a:xfrm>
          <a:prstGeom prst="rect">
            <a:avLst/>
          </a:prstGeom>
        </p:spPr>
        <p:txBody>
          <a:bodyPr/>
          <a:lstStyle>
            <a:lvl1pPr>
              <a:buNone/>
              <a:defRPr sz="1800" b="1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7" name="Text Placeholder 4">
            <a:extLst>
              <a:ext uri="{FF2B5EF4-FFF2-40B4-BE49-F238E27FC236}">
                <a16:creationId xmlns:a16="http://schemas.microsoft.com/office/drawing/2014/main" id="{4F6FB95E-AD0D-3843-8241-AB907F5915CC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4466252" y="2328554"/>
            <a:ext cx="3115409" cy="645284"/>
          </a:xfrm>
          <a:prstGeom prst="rect">
            <a:avLst/>
          </a:prstGeom>
        </p:spPr>
        <p:txBody>
          <a:bodyPr/>
          <a:lstStyle>
            <a:lvl1pPr>
              <a:buNone/>
              <a:defRPr sz="1800" b="1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8" name="Text Placeholder 4">
            <a:extLst>
              <a:ext uri="{FF2B5EF4-FFF2-40B4-BE49-F238E27FC236}">
                <a16:creationId xmlns:a16="http://schemas.microsoft.com/office/drawing/2014/main" id="{CC85BB87-C622-304F-9F58-8716188AA54B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7933114" y="2328554"/>
            <a:ext cx="3115409" cy="645284"/>
          </a:xfrm>
          <a:prstGeom prst="rect">
            <a:avLst/>
          </a:prstGeom>
        </p:spPr>
        <p:txBody>
          <a:bodyPr/>
          <a:lstStyle>
            <a:lvl1pPr>
              <a:buNone/>
              <a:defRPr sz="1800" b="1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9C6B0B5-56D6-429D-BC3A-5E501EDADA88}"/>
              </a:ext>
            </a:extLst>
          </p:cNvPr>
          <p:cNvSpPr>
            <a:spLocks noGrp="1"/>
          </p:cNvSpPr>
          <p:nvPr>
            <p:ph type="dt" sz="half" idx="20"/>
          </p:nvPr>
        </p:nvSpPr>
        <p:spPr/>
        <p:txBody>
          <a:bodyPr/>
          <a:lstStyle/>
          <a:p>
            <a:r>
              <a:rPr lang="en-US"/>
              <a:t>September 3, 20XX 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A88DFE9-DB89-4EB9-9FB1-D484EC0C1B58}"/>
              </a:ext>
            </a:extLst>
          </p:cNvPr>
          <p:cNvSpPr>
            <a:spLocks noGrp="1"/>
          </p:cNvSpPr>
          <p:nvPr>
            <p:ph type="ftr" sz="quarter" idx="21"/>
          </p:nvPr>
        </p:nvSpPr>
        <p:spPr/>
        <p:txBody>
          <a:bodyPr/>
          <a:lstStyle/>
          <a:p>
            <a:r>
              <a:rPr lang="en-US">
                <a:solidFill>
                  <a:schemeClr val="bg1"/>
                </a:solidFill>
              </a:rPr>
              <a:t>Annual Review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50C09F4-4087-4A1E-B8B8-85A748DC9014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/>
        <p:txBody>
          <a:bodyPr/>
          <a:lstStyle/>
          <a:p>
            <a:fld id="{7782931A-7D25-4B4B-9464-57AE418934A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898064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648">
          <p15:clr>
            <a:srgbClr val="FBAE40"/>
          </p15:clr>
        </p15:guide>
        <p15:guide id="4" orient="horz" pos="1152" userDrawn="1">
          <p15:clr>
            <a:srgbClr val="FBAE40"/>
          </p15:clr>
        </p15:guide>
        <p15:guide id="5" orient="horz" pos="1800" userDrawn="1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mmary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>
            <a:extLst>
              <a:ext uri="{FF2B5EF4-FFF2-40B4-BE49-F238E27FC236}">
                <a16:creationId xmlns:a16="http://schemas.microsoft.com/office/drawing/2014/main" id="{5D6FA74B-53F8-584F-85D3-47FB14D40E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999068"/>
            <a:ext cx="7810500" cy="645284"/>
          </a:xfrm>
          <a:prstGeom prst="rect">
            <a:avLst/>
          </a:prstGeom>
        </p:spPr>
        <p:txBody>
          <a:bodyPr lIns="0" tIns="0" rIns="0" bIns="0" anchor="b"/>
          <a:lstStyle/>
          <a:p>
            <a:r>
              <a:rPr lang="en-US"/>
              <a:t>Click to edit Master title style</a:t>
            </a: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DC152369-C198-1E48-8F65-F6AC0534DFF6}"/>
              </a:ext>
            </a:extLst>
          </p:cNvPr>
          <p:cNvCxnSpPr>
            <a:cxnSpLocks/>
          </p:cNvCxnSpPr>
          <p:nvPr userDrawn="1"/>
        </p:nvCxnSpPr>
        <p:spPr>
          <a:xfrm>
            <a:off x="1033153" y="1871272"/>
            <a:ext cx="10125694" cy="0"/>
          </a:xfrm>
          <a:prstGeom prst="line">
            <a:avLst/>
          </a:prstGeom>
          <a:ln w="762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C8921E4-02B0-3748-9844-933F710058F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028700" y="2321923"/>
            <a:ext cx="4876800" cy="3825952"/>
          </a:xfrm>
          <a:prstGeom prst="rect">
            <a:avLst/>
          </a:prstGeom>
        </p:spPr>
        <p:txBody>
          <a:bodyPr/>
          <a:lstStyle>
            <a:lvl1pPr>
              <a:buNone/>
              <a:defRPr sz="18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2">
            <a:extLst>
              <a:ext uri="{FF2B5EF4-FFF2-40B4-BE49-F238E27FC236}">
                <a16:creationId xmlns:a16="http://schemas.microsoft.com/office/drawing/2014/main" id="{43048678-0BD6-C448-8690-BD61FC60950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248400" y="2286000"/>
            <a:ext cx="4876800" cy="2746375"/>
          </a:xfrm>
          <a:prstGeom prst="rect">
            <a:avLst/>
          </a:prstGeom>
        </p:spPr>
        <p:txBody>
          <a:bodyPr/>
          <a:lstStyle>
            <a:lvl1pPr>
              <a:buNone/>
              <a:defRPr sz="18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AC8134C-ADB9-4E1C-97DD-12E5DE2C7753}"/>
              </a:ext>
            </a:extLst>
          </p:cNvPr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r>
              <a:rPr lang="en-US"/>
              <a:t>September 3, 20XX 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7A0C24D-14BB-46C9-A4C2-DB15E4FB9B2B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>
                <a:solidFill>
                  <a:schemeClr val="bg1"/>
                </a:solidFill>
              </a:rPr>
              <a:t>Annual Review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033D085-5F13-41E2-9C46-08E3E2846CC8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7782931A-7D25-4B4B-9464-57AE418934A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388974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648">
          <p15:clr>
            <a:srgbClr val="FBAE40"/>
          </p15:clr>
        </p15:guide>
        <p15:guide id="4" orient="horz" pos="1152" userDrawn="1">
          <p15:clr>
            <a:srgbClr val="FBAE40"/>
          </p15:clr>
        </p15:guide>
        <p15:guide id="5" orient="horz" pos="1440" userDrawn="1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itle 1">
            <a:extLst>
              <a:ext uri="{FF2B5EF4-FFF2-40B4-BE49-F238E27FC236}">
                <a16:creationId xmlns:a16="http://schemas.microsoft.com/office/drawing/2014/main" id="{B35C0DBA-B958-984A-8540-551D3604D6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57107" y="999068"/>
            <a:ext cx="4876800" cy="645284"/>
          </a:xfrm>
          <a:prstGeom prst="rect">
            <a:avLst/>
          </a:prstGeom>
        </p:spPr>
        <p:txBody>
          <a:bodyPr lIns="0" tIns="0" rIns="0" bIns="0" anchor="b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25" name="Content Placeholder 2">
            <a:extLst>
              <a:ext uri="{FF2B5EF4-FFF2-40B4-BE49-F238E27FC236}">
                <a16:creationId xmlns:a16="http://schemas.microsoft.com/office/drawing/2014/main" id="{0C9ECF50-A899-D84A-8DA7-545D7B1945C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57107" y="2286003"/>
            <a:ext cx="4876800" cy="2332729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100000"/>
              </a:lnSpc>
              <a:buNone/>
              <a:defRPr sz="18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0C23E260-2F88-C54F-893E-80966D14934A}"/>
              </a:ext>
            </a:extLst>
          </p:cNvPr>
          <p:cNvCxnSpPr>
            <a:cxnSpLocks/>
          </p:cNvCxnSpPr>
          <p:nvPr userDrawn="1"/>
        </p:nvCxnSpPr>
        <p:spPr>
          <a:xfrm>
            <a:off x="6261560" y="1869925"/>
            <a:ext cx="4872347" cy="0"/>
          </a:xfrm>
          <a:prstGeom prst="line">
            <a:avLst/>
          </a:prstGeom>
          <a:ln w="762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141785DC-164D-344A-8D61-85C59CABECC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990600"/>
            <a:ext cx="4837176" cy="4837176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9" name="Content Placeholder 13">
            <a:extLst>
              <a:ext uri="{FF2B5EF4-FFF2-40B4-BE49-F238E27FC236}">
                <a16:creationId xmlns:a16="http://schemas.microsoft.com/office/drawing/2014/main" id="{8B57D363-927D-CE43-AD8A-2F5E6CC59E9F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6257107" y="4659581"/>
            <a:ext cx="4876800" cy="543031"/>
          </a:xfrm>
          <a:prstGeom prst="rect">
            <a:avLst/>
          </a:prstGeom>
        </p:spPr>
        <p:txBody>
          <a:bodyPr lIns="0" tIns="0" rIns="0" bIns="0" anchor="t"/>
          <a:lstStyle>
            <a:lvl1pPr marL="0" indent="0">
              <a:buFontTx/>
              <a:buNone/>
              <a:defRPr sz="1600"/>
            </a:lvl1pPr>
            <a:lvl2pPr marL="457200" indent="0">
              <a:buFontTx/>
              <a:buNone/>
              <a:defRPr sz="1200"/>
            </a:lvl2pPr>
            <a:lvl3pPr marL="914400" indent="0">
              <a:buFontTx/>
              <a:buNone/>
              <a:defRPr sz="1200"/>
            </a:lvl3pPr>
            <a:lvl4pPr marL="1371600" indent="0">
              <a:buFontTx/>
              <a:buNone/>
              <a:defRPr sz="1200"/>
            </a:lvl4pPr>
            <a:lvl5pPr marL="1828800" indent="0">
              <a:buFontTx/>
              <a:buNone/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DB2FDBC3-20E9-45B6-850D-2F34EA22D1B8}"/>
              </a:ext>
            </a:extLst>
          </p:cNvPr>
          <p:cNvSpPr>
            <a:spLocks noGrp="1"/>
          </p:cNvSpPr>
          <p:nvPr>
            <p:ph type="dt" sz="half" idx="13"/>
          </p:nvPr>
        </p:nvSpPr>
        <p:spPr/>
        <p:txBody>
          <a:bodyPr/>
          <a:lstStyle/>
          <a:p>
            <a:r>
              <a:rPr lang="en-US"/>
              <a:t>September 3, 20XX 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BC17A152-7FD0-42FA-9937-8667D4B75152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>
                <a:solidFill>
                  <a:schemeClr val="bg1"/>
                </a:solidFill>
              </a:rPr>
              <a:t>Annual Review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B687AABD-BCAB-4325-8510-954CAAD92A9D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7782931A-7D25-4B4B-9464-57AE418934A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854158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648">
          <p15:clr>
            <a:srgbClr val="FBAE40"/>
          </p15:clr>
        </p15:guide>
        <p15:guide id="4" orient="horz" pos="1152" userDrawn="1">
          <p15:clr>
            <a:srgbClr val="FBAE40"/>
          </p15:clr>
        </p15:guide>
        <p15:guide id="5" orient="horz" pos="1440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E7687ADE-BAA9-634F-96B8-ACF4EE9BDF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/>
          </p:cNvSpPr>
          <p:nvPr userDrawn="1"/>
        </p:nvSpPr>
        <p:spPr bwMode="auto">
          <a:xfrm>
            <a:off x="0" y="-6836"/>
            <a:ext cx="11906250" cy="621713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rot="0" vert="horz" wrap="square" lIns="91440" tIns="45720" rIns="91440" bIns="45720" anchor="t" anchorCtr="0" upright="1">
            <a:noAutofit/>
          </a:bodyPr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BFC26CF-26CC-354C-BB60-AD3E01D575E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028700" y="2286000"/>
            <a:ext cx="7810499" cy="290453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100000"/>
              </a:lnSpc>
              <a:buNone/>
              <a:defRPr sz="280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BBEC4E73-6A9F-2F46-89D1-559CE56C12BE}"/>
              </a:ext>
            </a:extLst>
          </p:cNvPr>
          <p:cNvCxnSpPr>
            <a:cxnSpLocks/>
          </p:cNvCxnSpPr>
          <p:nvPr userDrawn="1"/>
        </p:nvCxnSpPr>
        <p:spPr>
          <a:xfrm>
            <a:off x="1033153" y="1871272"/>
            <a:ext cx="10125694" cy="0"/>
          </a:xfrm>
          <a:prstGeom prst="line">
            <a:avLst/>
          </a:prstGeom>
          <a:ln w="762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7" name="Title 1">
            <a:extLst>
              <a:ext uri="{FF2B5EF4-FFF2-40B4-BE49-F238E27FC236}">
                <a16:creationId xmlns:a16="http://schemas.microsoft.com/office/drawing/2014/main" id="{88BFD865-74BB-5B40-8DA8-7D7B921A75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999068"/>
            <a:ext cx="7810500" cy="645284"/>
          </a:xfrm>
          <a:prstGeom prst="rect">
            <a:avLst/>
          </a:prstGeom>
        </p:spPr>
        <p:txBody>
          <a:bodyPr lIns="0" tIns="0" rIns="0" bIns="0" anchor="b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9" name="Date Placeholder 8">
            <a:extLst>
              <a:ext uri="{FF2B5EF4-FFF2-40B4-BE49-F238E27FC236}">
                <a16:creationId xmlns:a16="http://schemas.microsoft.com/office/drawing/2014/main" id="{5A4B708A-874B-4F75-A235-6908EB43FA85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r>
              <a:rPr lang="en-US"/>
              <a:t>September 3, 20XX </a:t>
            </a:r>
          </a:p>
        </p:txBody>
      </p:sp>
      <p:sp>
        <p:nvSpPr>
          <p:cNvPr id="13" name="Footer Placeholder 12">
            <a:extLst>
              <a:ext uri="{FF2B5EF4-FFF2-40B4-BE49-F238E27FC236}">
                <a16:creationId xmlns:a16="http://schemas.microsoft.com/office/drawing/2014/main" id="{71D589B3-67A1-4B39-9EEF-2FB7AB10ECED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>
                <a:solidFill>
                  <a:schemeClr val="bg1"/>
                </a:solidFill>
              </a:rPr>
              <a:t>Annual Review</a:t>
            </a:r>
          </a:p>
        </p:txBody>
      </p:sp>
      <p:sp>
        <p:nvSpPr>
          <p:cNvPr id="14" name="Slide Number Placeholder 13">
            <a:extLst>
              <a:ext uri="{FF2B5EF4-FFF2-40B4-BE49-F238E27FC236}">
                <a16:creationId xmlns:a16="http://schemas.microsoft.com/office/drawing/2014/main" id="{F5D91E6B-55B5-4092-AD3B-F7E1FD004599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7782931A-7D25-4B4B-9464-57AE418934A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163122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648">
          <p15:clr>
            <a:srgbClr val="FBAE40"/>
          </p15:clr>
        </p15:guide>
        <p15:guide id="4" orient="horz" pos="1152" userDrawn="1">
          <p15:clr>
            <a:srgbClr val="FBAE40"/>
          </p15:clr>
        </p15:guide>
        <p15:guide id="5" orient="horz" pos="1440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r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itle 1">
            <a:extLst>
              <a:ext uri="{FF2B5EF4-FFF2-40B4-BE49-F238E27FC236}">
                <a16:creationId xmlns:a16="http://schemas.microsoft.com/office/drawing/2014/main" id="{B35C0DBA-B958-984A-8540-551D3604D6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999068"/>
            <a:ext cx="4876800" cy="645284"/>
          </a:xfrm>
          <a:prstGeom prst="rect">
            <a:avLst/>
          </a:prstGeom>
        </p:spPr>
        <p:txBody>
          <a:bodyPr lIns="0" tIns="0" rIns="0" bIns="0" anchor="b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25" name="Content Placeholder 2">
            <a:extLst>
              <a:ext uri="{FF2B5EF4-FFF2-40B4-BE49-F238E27FC236}">
                <a16:creationId xmlns:a16="http://schemas.microsoft.com/office/drawing/2014/main" id="{0C9ECF50-A899-D84A-8DA7-545D7B1945C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28700" y="2286003"/>
            <a:ext cx="4876800" cy="3568696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100000"/>
              </a:lnSpc>
              <a:buNone/>
              <a:defRPr sz="18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0C23E260-2F88-C54F-893E-80966D14934A}"/>
              </a:ext>
            </a:extLst>
          </p:cNvPr>
          <p:cNvCxnSpPr>
            <a:cxnSpLocks/>
          </p:cNvCxnSpPr>
          <p:nvPr userDrawn="1"/>
        </p:nvCxnSpPr>
        <p:spPr>
          <a:xfrm>
            <a:off x="1033153" y="1869925"/>
            <a:ext cx="10460347" cy="0"/>
          </a:xfrm>
          <a:prstGeom prst="line">
            <a:avLst/>
          </a:prstGeom>
          <a:ln w="762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141785DC-164D-344A-8D61-85C59CABECC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354824" y="990600"/>
            <a:ext cx="4837176" cy="4837176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AAE1D3B9-B2D1-4927-BE44-8408FBD84C06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r>
              <a:rPr lang="en-US"/>
              <a:t>September 3, 20XX 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67447116-BCE7-456E-88B8-96ADC76E5FC5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>
                <a:solidFill>
                  <a:schemeClr val="bg1"/>
                </a:solidFill>
              </a:rPr>
              <a:t>Annual Review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03B6347-A35F-4216-9988-7393E598E123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7782931A-7D25-4B4B-9464-57AE418934A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601658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648">
          <p15:clr>
            <a:srgbClr val="FBAE40"/>
          </p15:clr>
        </p15:guide>
        <p15:guide id="4" orient="horz" pos="1152" userDrawn="1">
          <p15:clr>
            <a:srgbClr val="FBAE40"/>
          </p15:clr>
        </p15:guide>
        <p15:guide id="5" orient="horz" pos="1440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FD808B2-C5CA-FE45-B556-461D856BF7A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4425CA9F-967F-1545-8E32-09F4DB0F04F6}"/>
              </a:ext>
            </a:extLst>
          </p:cNvPr>
          <p:cNvCxnSpPr>
            <a:cxnSpLocks/>
          </p:cNvCxnSpPr>
          <p:nvPr userDrawn="1"/>
        </p:nvCxnSpPr>
        <p:spPr>
          <a:xfrm flipV="1">
            <a:off x="1044475" y="1862667"/>
            <a:ext cx="10103049" cy="8670"/>
          </a:xfrm>
          <a:prstGeom prst="line">
            <a:avLst/>
          </a:prstGeom>
          <a:ln w="762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5" name="Title 1">
            <a:extLst>
              <a:ext uri="{FF2B5EF4-FFF2-40B4-BE49-F238E27FC236}">
                <a16:creationId xmlns:a16="http://schemas.microsoft.com/office/drawing/2014/main" id="{69DD4EBD-237B-7245-A9C2-A37674E23E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999068"/>
            <a:ext cx="7810500" cy="645284"/>
          </a:xfrm>
          <a:prstGeom prst="rect">
            <a:avLst/>
          </a:prstGeom>
        </p:spPr>
        <p:txBody>
          <a:bodyPr lIns="0" tIns="0" rIns="0" bIns="0" anchor="b"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68157798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648">
          <p15:clr>
            <a:srgbClr val="FBAE40"/>
          </p15:clr>
        </p15:guide>
        <p15:guide id="4" orient="horz" pos="1152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BBA6D65B-10A2-D743-9FFA-D14B8696F3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/>
          </p:cNvSpPr>
          <p:nvPr userDrawn="1"/>
        </p:nvSpPr>
        <p:spPr bwMode="auto">
          <a:xfrm>
            <a:off x="0" y="-6836"/>
            <a:ext cx="11158847" cy="582484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rot="0" vert="horz" wrap="square" lIns="91440" tIns="45720" rIns="91440" bIns="45720" anchor="t" anchorCtr="0" upright="1">
            <a:noAutofit/>
          </a:bodyPr>
          <a:lstStyle/>
          <a:p>
            <a:endParaRPr lang="en-US"/>
          </a:p>
        </p:txBody>
      </p:sp>
      <p:sp>
        <p:nvSpPr>
          <p:cNvPr id="10" name="Chart Placeholder 3">
            <a:extLst>
              <a:ext uri="{FF2B5EF4-FFF2-40B4-BE49-F238E27FC236}">
                <a16:creationId xmlns:a16="http://schemas.microsoft.com/office/drawing/2014/main" id="{FCB9F5CF-0F1D-284B-B997-AC308FED47B9}"/>
              </a:ext>
            </a:extLst>
          </p:cNvPr>
          <p:cNvSpPr>
            <a:spLocks noGrp="1"/>
          </p:cNvSpPr>
          <p:nvPr>
            <p:ph type="chart" sz="quarter" idx="11"/>
          </p:nvPr>
        </p:nvSpPr>
        <p:spPr>
          <a:xfrm>
            <a:off x="951345" y="2286000"/>
            <a:ext cx="9145155" cy="3164926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icon to add chart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A5652B48-7CDD-5645-B29B-54727CA5FF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999068"/>
            <a:ext cx="7810500" cy="645284"/>
          </a:xfrm>
          <a:prstGeom prst="rect">
            <a:avLst/>
          </a:prstGeom>
        </p:spPr>
        <p:txBody>
          <a:bodyPr lIns="0" tIns="0" rIns="0" bIns="0" anchor="b"/>
          <a:lstStyle/>
          <a:p>
            <a:r>
              <a:rPr lang="en-US"/>
              <a:t>Click to edit Master title style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0C0F4C76-2690-7448-8D03-9692C2BB1016}"/>
              </a:ext>
            </a:extLst>
          </p:cNvPr>
          <p:cNvCxnSpPr>
            <a:cxnSpLocks/>
          </p:cNvCxnSpPr>
          <p:nvPr userDrawn="1"/>
        </p:nvCxnSpPr>
        <p:spPr>
          <a:xfrm>
            <a:off x="1033153" y="1871272"/>
            <a:ext cx="10125694" cy="0"/>
          </a:xfrm>
          <a:prstGeom prst="line">
            <a:avLst/>
          </a:prstGeom>
          <a:ln w="762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A1C09B5-CD25-4B65-9120-D8EBD79ABC86}"/>
              </a:ext>
            </a:extLst>
          </p:cNvPr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r>
              <a:rPr lang="en-US"/>
              <a:t>September 3, 20XX 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C6281DE-BBF4-4AA1-B110-DC418232A013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>
                <a:solidFill>
                  <a:schemeClr val="bg1"/>
                </a:solidFill>
              </a:rPr>
              <a:t>Annual Review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839333A-6926-414D-9C9D-B62395A38A86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7782931A-7D25-4B4B-9464-57AE418934A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396585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648">
          <p15:clr>
            <a:srgbClr val="FBAE40"/>
          </p15:clr>
        </p15:guide>
        <p15:guide id="4" orient="horz" pos="1152" userDrawn="1">
          <p15:clr>
            <a:srgbClr val="FBAE40"/>
          </p15:clr>
        </p15:guide>
        <p15:guide id="5" orient="horz" pos="1440" userDrawn="1">
          <p15:clr>
            <a:srgbClr val="FBAE40"/>
          </p15:clr>
        </p15:guide>
        <p15:guide id="6" pos="6360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1855E5B9-5A63-2D46-8653-3FD1F538F5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/>
          </p:cNvSpPr>
          <p:nvPr userDrawn="1"/>
        </p:nvSpPr>
        <p:spPr bwMode="auto">
          <a:xfrm>
            <a:off x="0" y="4453"/>
            <a:ext cx="11158847" cy="5824847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rot="0" vert="horz" wrap="square" lIns="91440" tIns="45720" rIns="91440" bIns="45720" anchor="t" anchorCtr="0" upright="1">
            <a:noAutofit/>
          </a:bodyPr>
          <a:lstStyle/>
          <a:p>
            <a:endParaRPr lang="en-US"/>
          </a:p>
        </p:txBody>
      </p:sp>
      <p:sp>
        <p:nvSpPr>
          <p:cNvPr id="3" name="Table Placeholder 2">
            <a:extLst>
              <a:ext uri="{FF2B5EF4-FFF2-40B4-BE49-F238E27FC236}">
                <a16:creationId xmlns:a16="http://schemas.microsoft.com/office/drawing/2014/main" id="{03FB492B-801F-1741-BD1B-89F9C6BFF0EC}"/>
              </a:ext>
            </a:extLst>
          </p:cNvPr>
          <p:cNvSpPr>
            <a:spLocks noGrp="1"/>
          </p:cNvSpPr>
          <p:nvPr>
            <p:ph type="tbl" sz="quarter" idx="10"/>
          </p:nvPr>
        </p:nvSpPr>
        <p:spPr>
          <a:xfrm>
            <a:off x="1028700" y="2423161"/>
            <a:ext cx="9067800" cy="2227404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icon to add table</a:t>
            </a: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774545B3-0290-D848-BDB5-811BC52BD4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999068"/>
            <a:ext cx="10096500" cy="645284"/>
          </a:xfrm>
          <a:prstGeom prst="rect">
            <a:avLst/>
          </a:prstGeom>
        </p:spPr>
        <p:txBody>
          <a:bodyPr lIns="0" tIns="0" rIns="0" bIns="0" anchor="b"/>
          <a:lstStyle/>
          <a:p>
            <a:r>
              <a:rPr lang="en-US"/>
              <a:t>Click to edit Master title style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03709460-09E4-854A-889B-491A934DE40F}"/>
              </a:ext>
            </a:extLst>
          </p:cNvPr>
          <p:cNvCxnSpPr>
            <a:cxnSpLocks/>
          </p:cNvCxnSpPr>
          <p:nvPr userDrawn="1"/>
        </p:nvCxnSpPr>
        <p:spPr>
          <a:xfrm>
            <a:off x="1033153" y="1871272"/>
            <a:ext cx="10125694" cy="0"/>
          </a:xfrm>
          <a:prstGeom prst="line">
            <a:avLst/>
          </a:prstGeom>
          <a:ln w="762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0F749A19-BE29-4599-ABBE-E7C61FF9EE3F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r>
              <a:rPr lang="en-US"/>
              <a:t>September 3, 20XX 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98F30C11-6611-47E2-9CF7-8EE77F4CD107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>
                <a:solidFill>
                  <a:schemeClr val="bg1"/>
                </a:solidFill>
              </a:rPr>
              <a:t>Annual Review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5AF710E8-4CE9-4D79-8121-DD559D321EC4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7782931A-7D25-4B4B-9464-57AE418934A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350338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648">
          <p15:clr>
            <a:srgbClr val="FBAE40"/>
          </p15:clr>
        </p15:guide>
        <p15:guide id="4" orient="horz" pos="1152" userDrawn="1">
          <p15:clr>
            <a:srgbClr val="FBAE40"/>
          </p15:clr>
        </p15:guide>
        <p15:guide id="5" orient="horz" pos="1440" userDrawn="1">
          <p15:clr>
            <a:srgbClr val="FBAE40"/>
          </p15:clr>
        </p15:guide>
        <p15:guide id="6" pos="6360" userDrawn="1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36A99595-F780-594B-8C36-E4E5AF5E1C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/>
          </p:cNvSpPr>
          <p:nvPr userDrawn="1"/>
        </p:nvSpPr>
        <p:spPr bwMode="auto">
          <a:xfrm>
            <a:off x="0" y="-6836"/>
            <a:ext cx="11158847" cy="582484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rot="0" vert="horz" wrap="square" lIns="91440" tIns="45720" rIns="91440" bIns="45720" anchor="t" anchorCtr="0" upright="1">
            <a:noAutofit/>
          </a:bodyPr>
          <a:lstStyle/>
          <a:p>
            <a:endParaRPr lang="en-US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04AFB169-81B7-454B-BE19-407333C86F3B}"/>
              </a:ext>
            </a:extLst>
          </p:cNvPr>
          <p:cNvCxnSpPr>
            <a:cxnSpLocks/>
          </p:cNvCxnSpPr>
          <p:nvPr userDrawn="1"/>
        </p:nvCxnSpPr>
        <p:spPr>
          <a:xfrm>
            <a:off x="2184935" y="1874704"/>
            <a:ext cx="8973912" cy="0"/>
          </a:xfrm>
          <a:prstGeom prst="line">
            <a:avLst/>
          </a:prstGeom>
          <a:ln w="762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BFC26CF-26CC-354C-BB60-AD3E01D575E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028700" y="2304344"/>
            <a:ext cx="7810500" cy="2989263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150000"/>
              </a:lnSpc>
              <a:buNone/>
              <a:defRPr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BA06611-233D-45FA-A146-AB9D4F4A787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71525" y="978781"/>
            <a:ext cx="1589372" cy="1325563"/>
          </a:xfrm>
          <a:prstGeom prst="rect">
            <a:avLst/>
          </a:prstGeom>
        </p:spPr>
        <p:txBody>
          <a:bodyPr/>
          <a:lstStyle>
            <a:lvl1pPr>
              <a:defRPr sz="20000"/>
            </a:lvl1pPr>
          </a:lstStyle>
          <a:p>
            <a:r>
              <a:rPr lang="en-US"/>
              <a:t>“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94887C6-2D97-4388-AA65-CEEA6591BFB1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r>
              <a:rPr lang="en-US"/>
              <a:t>September 3, 20XX 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3F84EFA-1D77-40D3-B5AC-6652DC26F0ED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>
                <a:solidFill>
                  <a:schemeClr val="bg1"/>
                </a:solidFill>
              </a:rPr>
              <a:t>Annual Review</a:t>
            </a:r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713CA07C-1BC2-4B16-8557-27C373CFCE9C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7782931A-7D25-4B4B-9464-57AE418934A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614454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648">
          <p15:clr>
            <a:srgbClr val="FBAE40"/>
          </p15:clr>
        </p15:guide>
        <p15:guide id="4" orient="horz" pos="1152" userDrawn="1">
          <p15:clr>
            <a:srgbClr val="FBAE40"/>
          </p15:clr>
        </p15:guide>
        <p15:guide id="5" orient="horz" pos="1440" userDrawn="1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EFAD8BFA-14F6-F54A-AB64-29F9F7616A7D}"/>
              </a:ext>
            </a:extLst>
          </p:cNvPr>
          <p:cNvCxnSpPr>
            <a:cxnSpLocks/>
          </p:cNvCxnSpPr>
          <p:nvPr userDrawn="1"/>
        </p:nvCxnSpPr>
        <p:spPr>
          <a:xfrm>
            <a:off x="1033153" y="1874640"/>
            <a:ext cx="10125694" cy="0"/>
          </a:xfrm>
          <a:prstGeom prst="line">
            <a:avLst/>
          </a:prstGeom>
          <a:ln w="762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5B9E731-6B9B-024E-9360-F9F34CC6638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028700" y="4313437"/>
            <a:ext cx="1828800" cy="40122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800" b="1"/>
            </a:lvl1pPr>
            <a:lvl2pPr marL="457200" indent="0">
              <a:buNone/>
              <a:defRPr sz="1600"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Text Placeholder 4">
            <a:extLst>
              <a:ext uri="{FF2B5EF4-FFF2-40B4-BE49-F238E27FC236}">
                <a16:creationId xmlns:a16="http://schemas.microsoft.com/office/drawing/2014/main" id="{FD3D9C96-2F42-E545-BD97-AC8568E2F49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028700" y="4752757"/>
            <a:ext cx="1828800" cy="55245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600" b="0"/>
            </a:lvl1pPr>
            <a:lvl2pPr marL="457200" indent="0">
              <a:buNone/>
              <a:defRPr sz="1600"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Text Placeholder 4">
            <a:extLst>
              <a:ext uri="{FF2B5EF4-FFF2-40B4-BE49-F238E27FC236}">
                <a16:creationId xmlns:a16="http://schemas.microsoft.com/office/drawing/2014/main" id="{892AA37C-BA0F-9C4F-B098-EDFE391C47D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3784600" y="4332486"/>
            <a:ext cx="1828800" cy="401221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800" b="1"/>
            </a:lvl1pPr>
            <a:lvl2pPr marL="457200" indent="0">
              <a:buNone/>
              <a:defRPr sz="1600"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2" name="Text Placeholder 4">
            <a:extLst>
              <a:ext uri="{FF2B5EF4-FFF2-40B4-BE49-F238E27FC236}">
                <a16:creationId xmlns:a16="http://schemas.microsoft.com/office/drawing/2014/main" id="{EEAAAC92-F1DA-6847-8D56-1ACCD5E3B0F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784600" y="4752757"/>
            <a:ext cx="1828800" cy="55245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600" b="0"/>
            </a:lvl1pPr>
            <a:lvl2pPr marL="457200" indent="0">
              <a:buNone/>
              <a:defRPr sz="1600"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3" name="Text Placeholder 4">
            <a:extLst>
              <a:ext uri="{FF2B5EF4-FFF2-40B4-BE49-F238E27FC236}">
                <a16:creationId xmlns:a16="http://schemas.microsoft.com/office/drawing/2014/main" id="{F4E4153D-E2B3-7D4A-8D92-FF6597B2FB5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531512" y="4313436"/>
            <a:ext cx="1828800" cy="420271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800" b="1"/>
            </a:lvl1pPr>
            <a:lvl2pPr marL="457200" indent="0">
              <a:buNone/>
              <a:defRPr sz="1600"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4" name="Text Placeholder 4">
            <a:extLst>
              <a:ext uri="{FF2B5EF4-FFF2-40B4-BE49-F238E27FC236}">
                <a16:creationId xmlns:a16="http://schemas.microsoft.com/office/drawing/2014/main" id="{0D6B703A-5BF6-744F-A3D3-C65E3F8B3B6B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531512" y="4752757"/>
            <a:ext cx="1828800" cy="552451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600" b="0"/>
            </a:lvl1pPr>
            <a:lvl2pPr marL="457200" indent="0">
              <a:buNone/>
              <a:defRPr sz="1600"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5" name="Text Placeholder 4">
            <a:extLst>
              <a:ext uri="{FF2B5EF4-FFF2-40B4-BE49-F238E27FC236}">
                <a16:creationId xmlns:a16="http://schemas.microsoft.com/office/drawing/2014/main" id="{982A9FE5-981A-B340-B8F8-D2DB83C19609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9296400" y="4332486"/>
            <a:ext cx="1828800" cy="420271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800" b="1"/>
            </a:lvl1pPr>
            <a:lvl2pPr marL="457200" indent="0">
              <a:buNone/>
              <a:defRPr sz="1600"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6" name="Text Placeholder 4">
            <a:extLst>
              <a:ext uri="{FF2B5EF4-FFF2-40B4-BE49-F238E27FC236}">
                <a16:creationId xmlns:a16="http://schemas.microsoft.com/office/drawing/2014/main" id="{594B2391-B4C8-5542-8285-39BAD874EC11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9296400" y="4752757"/>
            <a:ext cx="1828800" cy="552451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600" b="0"/>
            </a:lvl1pPr>
            <a:lvl2pPr marL="457200" indent="0">
              <a:buNone/>
              <a:defRPr sz="1600"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7" name="Picture Placeholder 25">
            <a:extLst>
              <a:ext uri="{FF2B5EF4-FFF2-40B4-BE49-F238E27FC236}">
                <a16:creationId xmlns:a16="http://schemas.microsoft.com/office/drawing/2014/main" id="{A2D87BC1-884E-CD4E-BABF-B7AF4DF7869E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1028700" y="2308936"/>
            <a:ext cx="1828800" cy="183159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38" name="Picture Placeholder 25">
            <a:extLst>
              <a:ext uri="{FF2B5EF4-FFF2-40B4-BE49-F238E27FC236}">
                <a16:creationId xmlns:a16="http://schemas.microsoft.com/office/drawing/2014/main" id="{DB0763B3-E65F-8A47-AA7C-C9A56C50600F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3784600" y="2308936"/>
            <a:ext cx="1828800" cy="183159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39" name="Picture Placeholder 25">
            <a:extLst>
              <a:ext uri="{FF2B5EF4-FFF2-40B4-BE49-F238E27FC236}">
                <a16:creationId xmlns:a16="http://schemas.microsoft.com/office/drawing/2014/main" id="{1E0F47CF-6DE7-F745-B9D8-55421009AF4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540500" y="2308936"/>
            <a:ext cx="1828800" cy="183159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40" name="Picture Placeholder 25">
            <a:extLst>
              <a:ext uri="{FF2B5EF4-FFF2-40B4-BE49-F238E27FC236}">
                <a16:creationId xmlns:a16="http://schemas.microsoft.com/office/drawing/2014/main" id="{B4621956-6AB4-E346-8900-9AE2A51ADBC5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9296400" y="2314278"/>
            <a:ext cx="1828800" cy="183159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5" name="Title 1">
            <a:extLst>
              <a:ext uri="{FF2B5EF4-FFF2-40B4-BE49-F238E27FC236}">
                <a16:creationId xmlns:a16="http://schemas.microsoft.com/office/drawing/2014/main" id="{3B64062A-6292-0441-95CB-9A91F49DBA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999068"/>
            <a:ext cx="7810500" cy="645284"/>
          </a:xfrm>
          <a:prstGeom prst="rect">
            <a:avLst/>
          </a:prstGeom>
        </p:spPr>
        <p:txBody>
          <a:bodyPr lIns="0" tIns="0" rIns="0" bIns="0" anchor="b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383883EC-FACE-4093-9976-8B0D4C8BEBCC}"/>
              </a:ext>
            </a:extLst>
          </p:cNvPr>
          <p:cNvSpPr>
            <a:spLocks noGrp="1"/>
          </p:cNvSpPr>
          <p:nvPr>
            <p:ph type="dt" sz="half" idx="22"/>
          </p:nvPr>
        </p:nvSpPr>
        <p:spPr/>
        <p:txBody>
          <a:bodyPr/>
          <a:lstStyle/>
          <a:p>
            <a:r>
              <a:rPr lang="en-US"/>
              <a:t>September 3, 20XX 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E2611EE2-9C8D-405E-9ABF-8EFD1E1D6BB5}"/>
              </a:ext>
            </a:extLst>
          </p:cNvPr>
          <p:cNvSpPr>
            <a:spLocks noGrp="1"/>
          </p:cNvSpPr>
          <p:nvPr>
            <p:ph type="ftr" sz="quarter" idx="23"/>
          </p:nvPr>
        </p:nvSpPr>
        <p:spPr/>
        <p:txBody>
          <a:bodyPr/>
          <a:lstStyle/>
          <a:p>
            <a:r>
              <a:rPr lang="en-US">
                <a:solidFill>
                  <a:schemeClr val="bg1"/>
                </a:solidFill>
              </a:rPr>
              <a:t>Annual Review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EFE126EB-13BB-4830-A999-3778C11747A6}"/>
              </a:ext>
            </a:extLst>
          </p:cNvPr>
          <p:cNvSpPr>
            <a:spLocks noGrp="1"/>
          </p:cNvSpPr>
          <p:nvPr>
            <p:ph type="sldNum" sz="quarter" idx="24"/>
          </p:nvPr>
        </p:nvSpPr>
        <p:spPr/>
        <p:txBody>
          <a:bodyPr/>
          <a:lstStyle/>
          <a:p>
            <a:fld id="{7782931A-7D25-4B4B-9464-57AE418934A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396320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648" userDrawn="1">
          <p15:clr>
            <a:srgbClr val="FBAE40"/>
          </p15:clr>
        </p15:guide>
        <p15:guide id="4" orient="horz" pos="1152" userDrawn="1">
          <p15:clr>
            <a:srgbClr val="FBAE40"/>
          </p15:clr>
        </p15:guide>
        <p15:guide id="5" orient="horz" pos="1440" userDrawn="1">
          <p15:clr>
            <a:srgbClr val="FBAE40"/>
          </p15:clr>
        </p15:guide>
        <p15:guide id="8" orient="horz" pos="3072" userDrawn="1">
          <p15:clr>
            <a:srgbClr val="FBAE40"/>
          </p15:clr>
        </p15:guide>
        <p15:guide id="13" pos="6384" userDrawn="1">
          <p15:clr>
            <a:srgbClr val="FBAE40"/>
          </p15:clr>
        </p15:guide>
        <p15:guide id="14" orient="horz" pos="3216" userDrawn="1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Title 1">
            <a:extLst>
              <a:ext uri="{FF2B5EF4-FFF2-40B4-BE49-F238E27FC236}">
                <a16:creationId xmlns:a16="http://schemas.microsoft.com/office/drawing/2014/main" id="{A116A2E3-682D-BD4F-9FC9-4546B0C9A1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999068"/>
            <a:ext cx="7810500" cy="645284"/>
          </a:xfrm>
          <a:prstGeom prst="rect">
            <a:avLst/>
          </a:prstGeom>
        </p:spPr>
        <p:txBody>
          <a:bodyPr lIns="0" tIns="0" rIns="0" bIns="0" anchor="b"/>
          <a:lstStyle/>
          <a:p>
            <a:r>
              <a:rPr lang="en-US"/>
              <a:t>Click to edit Master title style</a:t>
            </a:r>
          </a:p>
        </p:txBody>
      </p: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ED64AC08-85A6-6F44-88B4-3FAE91B70C1B}"/>
              </a:ext>
            </a:extLst>
          </p:cNvPr>
          <p:cNvCxnSpPr>
            <a:cxnSpLocks/>
          </p:cNvCxnSpPr>
          <p:nvPr userDrawn="1"/>
        </p:nvCxnSpPr>
        <p:spPr>
          <a:xfrm>
            <a:off x="1033153" y="1871272"/>
            <a:ext cx="10125694" cy="0"/>
          </a:xfrm>
          <a:prstGeom prst="line">
            <a:avLst/>
          </a:prstGeom>
          <a:ln w="762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D1056DE-470B-C64D-99AE-5039A021EC58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941616" y="2328553"/>
            <a:ext cx="2286000" cy="911029"/>
          </a:xfrm>
          <a:prstGeom prst="rect">
            <a:avLst/>
          </a:prstGeom>
        </p:spPr>
        <p:txBody>
          <a:bodyPr/>
          <a:lstStyle>
            <a:lvl1pPr>
              <a:buNone/>
              <a:defRPr sz="1800" b="1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7" name="Text Placeholder 4">
            <a:extLst>
              <a:ext uri="{FF2B5EF4-FFF2-40B4-BE49-F238E27FC236}">
                <a16:creationId xmlns:a16="http://schemas.microsoft.com/office/drawing/2014/main" id="{4ADA9C53-0DC4-4D43-B80C-9B0A9E0EBDE1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206672" y="2328553"/>
            <a:ext cx="2286000" cy="911029"/>
          </a:xfrm>
          <a:prstGeom prst="rect">
            <a:avLst/>
          </a:prstGeom>
        </p:spPr>
        <p:txBody>
          <a:bodyPr/>
          <a:lstStyle>
            <a:lvl1pPr>
              <a:buNone/>
              <a:defRPr sz="1800" b="1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8" name="Text Placeholder 4">
            <a:extLst>
              <a:ext uri="{FF2B5EF4-FFF2-40B4-BE49-F238E27FC236}">
                <a16:creationId xmlns:a16="http://schemas.microsoft.com/office/drawing/2014/main" id="{F8E68047-DF25-AB45-A0F0-F4DFE23516C6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6206672" y="3336211"/>
            <a:ext cx="2286000" cy="2490992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Font typeface="Arial" panose="020B0604020202020204" pitchFamily="34" charset="0"/>
              <a:buNone/>
              <a:defRPr sz="1400" b="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1" name="Text Placeholder 4">
            <a:extLst>
              <a:ext uri="{FF2B5EF4-FFF2-40B4-BE49-F238E27FC236}">
                <a16:creationId xmlns:a16="http://schemas.microsoft.com/office/drawing/2014/main" id="{61DB1B27-14E7-1549-BDAA-6DD31A1B1FC4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8839200" y="2328553"/>
            <a:ext cx="2286000" cy="911029"/>
          </a:xfrm>
          <a:prstGeom prst="rect">
            <a:avLst/>
          </a:prstGeom>
        </p:spPr>
        <p:txBody>
          <a:bodyPr/>
          <a:lstStyle>
            <a:lvl1pPr>
              <a:buNone/>
              <a:defRPr sz="1800" b="1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2" name="Text Placeholder 4">
            <a:extLst>
              <a:ext uri="{FF2B5EF4-FFF2-40B4-BE49-F238E27FC236}">
                <a16:creationId xmlns:a16="http://schemas.microsoft.com/office/drawing/2014/main" id="{69D66743-22F2-C84F-9FD2-F350766D6CDF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8839200" y="3331030"/>
            <a:ext cx="2286000" cy="2466536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Font typeface="Arial" panose="020B0604020202020204" pitchFamily="34" charset="0"/>
              <a:buNone/>
              <a:defRPr sz="1400" b="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3" name="Text Placeholder 4">
            <a:extLst>
              <a:ext uri="{FF2B5EF4-FFF2-40B4-BE49-F238E27FC236}">
                <a16:creationId xmlns:a16="http://schemas.microsoft.com/office/drawing/2014/main" id="{4A38EF55-8739-4A40-A228-67296EA938B3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3574144" y="2328553"/>
            <a:ext cx="2286000" cy="911029"/>
          </a:xfrm>
          <a:prstGeom prst="rect">
            <a:avLst/>
          </a:prstGeom>
        </p:spPr>
        <p:txBody>
          <a:bodyPr/>
          <a:lstStyle>
            <a:lvl1pPr>
              <a:buNone/>
              <a:defRPr sz="1800" b="1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4" name="Text Placeholder 4">
            <a:extLst>
              <a:ext uri="{FF2B5EF4-FFF2-40B4-BE49-F238E27FC236}">
                <a16:creationId xmlns:a16="http://schemas.microsoft.com/office/drawing/2014/main" id="{268DC74C-B0F9-2649-BEC3-BBA0BD737650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3557921" y="3331029"/>
            <a:ext cx="2286000" cy="2466537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Font typeface="Arial" panose="020B0604020202020204" pitchFamily="34" charset="0"/>
              <a:buNone/>
              <a:defRPr sz="1400" b="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7B1422B-E6C5-43B2-9F2B-DECEB3812142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968377" y="3331029"/>
            <a:ext cx="2286000" cy="2466975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1400"/>
            </a:lvl1pPr>
            <a:lvl2pPr>
              <a:buNone/>
              <a:defRPr sz="1400"/>
            </a:lvl2pPr>
            <a:lvl3pPr>
              <a:buNone/>
              <a:defRPr sz="1400"/>
            </a:lvl3pPr>
            <a:lvl4pPr>
              <a:buNone/>
              <a:defRPr sz="1400"/>
            </a:lvl4pPr>
            <a:lvl5pPr>
              <a:buNone/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BC81DA9-1713-43A7-A2CF-A9525B11AF43}"/>
              </a:ext>
            </a:extLst>
          </p:cNvPr>
          <p:cNvSpPr>
            <a:spLocks noGrp="1"/>
          </p:cNvSpPr>
          <p:nvPr>
            <p:ph type="dt" sz="half" idx="26"/>
          </p:nvPr>
        </p:nvSpPr>
        <p:spPr/>
        <p:txBody>
          <a:bodyPr/>
          <a:lstStyle/>
          <a:p>
            <a:r>
              <a:rPr lang="en-US"/>
              <a:t>September 3, 20XX 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A76A8F0-5D79-4C8A-9966-308409EB26B0}"/>
              </a:ext>
            </a:extLst>
          </p:cNvPr>
          <p:cNvSpPr>
            <a:spLocks noGrp="1"/>
          </p:cNvSpPr>
          <p:nvPr>
            <p:ph type="ftr" sz="quarter" idx="27"/>
          </p:nvPr>
        </p:nvSpPr>
        <p:spPr/>
        <p:txBody>
          <a:bodyPr/>
          <a:lstStyle/>
          <a:p>
            <a:r>
              <a:rPr lang="en-US">
                <a:solidFill>
                  <a:schemeClr val="bg1"/>
                </a:solidFill>
              </a:rPr>
              <a:t>Annual Review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F85BAE5-43DA-49F0-89E6-66D549C52389}"/>
              </a:ext>
            </a:extLst>
          </p:cNvPr>
          <p:cNvSpPr>
            <a:spLocks noGrp="1"/>
          </p:cNvSpPr>
          <p:nvPr>
            <p:ph type="sldNum" sz="quarter" idx="28"/>
          </p:nvPr>
        </p:nvSpPr>
        <p:spPr/>
        <p:txBody>
          <a:bodyPr/>
          <a:lstStyle/>
          <a:p>
            <a:fld id="{7782931A-7D25-4B4B-9464-57AE418934A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925600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648">
          <p15:clr>
            <a:srgbClr val="FBAE40"/>
          </p15:clr>
        </p15:guide>
        <p15:guide id="4" orient="horz" pos="1152" userDrawn="1">
          <p15:clr>
            <a:srgbClr val="FBAE40"/>
          </p15:clr>
        </p15:guide>
        <p15:guide id="5" orient="horz" pos="1440" userDrawn="1">
          <p15:clr>
            <a:srgbClr val="FBAE40"/>
          </p15:clr>
        </p15:guide>
        <p15:guide id="14" pos="1488" userDrawn="1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>
            <a:extLst>
              <a:ext uri="{FF2B5EF4-FFF2-40B4-BE49-F238E27FC236}">
                <a16:creationId xmlns:a16="http://schemas.microsoft.com/office/drawing/2014/main" id="{879F22C8-3EAB-425F-ADBA-3A162D82024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9830818" y="6292334"/>
            <a:ext cx="1522982" cy="182880"/>
          </a:xfrm>
          <a:prstGeom prst="rect">
            <a:avLst/>
          </a:prstGeom>
        </p:spPr>
        <p:txBody>
          <a:bodyPr vert="horz" lIns="0" tIns="45720" rIns="0" bIns="45720" rtlCol="0" anchor="ctr"/>
          <a:lstStyle>
            <a:lvl1pPr algn="l">
              <a:defRPr sz="1200" b="0">
                <a:solidFill>
                  <a:schemeClr val="bg1"/>
                </a:solidFill>
              </a:defRPr>
            </a:lvl1pPr>
          </a:lstStyle>
          <a:p>
            <a:r>
              <a:rPr lang="en-US"/>
              <a:t>September 3, 20XX </a:t>
            </a:r>
          </a:p>
        </p:txBody>
      </p:sp>
      <p:sp>
        <p:nvSpPr>
          <p:cNvPr id="3" name="Footer Placeholder 4">
            <a:extLst>
              <a:ext uri="{FF2B5EF4-FFF2-40B4-BE49-F238E27FC236}">
                <a16:creationId xmlns:a16="http://schemas.microsoft.com/office/drawing/2014/main" id="{CC4B4F87-0B31-4EDA-8270-4233B0D8FF7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298180" y="6294120"/>
            <a:ext cx="1462788" cy="18288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1">
                <a:solidFill>
                  <a:schemeClr val="bg1"/>
                </a:solidFill>
              </a:defRPr>
            </a:lvl1pPr>
          </a:lstStyle>
          <a:p>
            <a:r>
              <a:rPr lang="en-US">
                <a:solidFill>
                  <a:schemeClr val="bg1"/>
                </a:solidFill>
              </a:rPr>
              <a:t>Annual Review</a:t>
            </a:r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A05EC255-976A-48BF-A8A0-1ECEBDFBB6B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93500" y="6292334"/>
            <a:ext cx="412750" cy="18288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7782931A-7D25-4B4B-9464-57AE418934A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589224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59" r:id="rId1"/>
    <p:sldLayoutId id="2147483674" r:id="rId2"/>
    <p:sldLayoutId id="2147483673" r:id="rId3"/>
    <p:sldLayoutId id="2147483671" r:id="rId4"/>
    <p:sldLayoutId id="2147483678" r:id="rId5"/>
    <p:sldLayoutId id="2147483676" r:id="rId6"/>
    <p:sldLayoutId id="2147483677" r:id="rId7"/>
    <p:sldLayoutId id="2147483660" r:id="rId8"/>
    <p:sldLayoutId id="2147483675" r:id="rId9"/>
    <p:sldLayoutId id="2147483679" r:id="rId10"/>
    <p:sldLayoutId id="2147483680" r:id="rId11"/>
    <p:sldLayoutId id="2147483681" r:id="rId12"/>
    <p:sldLayoutId id="2147483684" r:id="rId13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kern="1200">
          <a:solidFill>
            <a:schemeClr val="bg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bg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bg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bg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  <p15:guide id="3" pos="240">
          <p15:clr>
            <a:srgbClr val="547EBF"/>
          </p15:clr>
        </p15:guide>
        <p15:guide id="4" orient="horz" pos="240">
          <p15:clr>
            <a:srgbClr val="547EBF"/>
          </p15:clr>
        </p15:guide>
        <p15:guide id="5" pos="7440">
          <p15:clr>
            <a:srgbClr val="547EBF"/>
          </p15:clr>
        </p15:guide>
        <p15:guide id="6" orient="horz" pos="4080">
          <p15:clr>
            <a:srgbClr val="547EBF"/>
          </p15:clr>
        </p15:guide>
        <p15:guide id="7" pos="7008" userDrawn="1">
          <p15:clr>
            <a:srgbClr val="F26B43"/>
          </p15:clr>
        </p15:guide>
        <p15:guide id="8" pos="3720">
          <p15:clr>
            <a:srgbClr val="547EBF"/>
          </p15:clr>
        </p15:guide>
        <p15:guide id="9" pos="2112">
          <p15:clr>
            <a:srgbClr val="547EBF"/>
          </p15:clr>
        </p15:guide>
        <p15:guide id="10" pos="1824" userDrawn="1">
          <p15:clr>
            <a:srgbClr val="547EBF"/>
          </p15:clr>
        </p15:guide>
        <p15:guide id="11" pos="5568">
          <p15:clr>
            <a:srgbClr val="547EBF"/>
          </p15:clr>
        </p15:guide>
        <p15:guide id="12" pos="5832">
          <p15:clr>
            <a:srgbClr val="547EBF"/>
          </p15:clr>
        </p15:guide>
        <p15:guide id="13" pos="4968">
          <p15:clr>
            <a:srgbClr val="9FCC3B"/>
          </p15:clr>
        </p15:guide>
        <p15:guide id="14" pos="5208">
          <p15:clr>
            <a:srgbClr val="9FCC3B"/>
          </p15:clr>
        </p15:guide>
        <p15:guide id="15" pos="2712">
          <p15:clr>
            <a:srgbClr val="9FCC3B"/>
          </p15:clr>
        </p15:guide>
        <p15:guide id="16" pos="2472">
          <p15:clr>
            <a:srgbClr val="9FCC3B"/>
          </p15:clr>
        </p15:guide>
        <p15:guide id="17" orient="horz" pos="624" userDrawn="1">
          <p15:clr>
            <a:srgbClr val="F26B43"/>
          </p15:clr>
        </p15:guide>
        <p15:guide id="18" orient="horz" pos="3672" userDrawn="1">
          <p15:clr>
            <a:srgbClr val="F26B43"/>
          </p15:clr>
        </p15:guide>
        <p15:guide id="19" pos="3984" userDrawn="1">
          <p15:clr>
            <a:srgbClr val="547EBF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hyperlink" Target="https://unsplash.com/s/photos/data?utm_source=unsplash&amp;utm_medium=referral&amp;utm_content=creditCopyText" TargetMode="External"/><Relationship Id="rId2" Type="http://schemas.openxmlformats.org/officeDocument/2006/relationships/hyperlink" Target="https://unsplash.com/@markusspiske?utm_source=unsplash&amp;utm_medium=referral&amp;utm_content=creditCopyText" TargetMode="External"/><Relationship Id="rId1" Type="http://schemas.openxmlformats.org/officeDocument/2006/relationships/slideLayout" Target="../slideLayouts/slideLayout13.xml"/><Relationship Id="rId5" Type="http://schemas.microsoft.com/office/2007/relationships/hdphoto" Target="../media/hdphoto1.wdp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8ECC17-4660-124A-8996-54F15FD169C0}"/>
              </a:ext>
            </a:extLst>
          </p:cNvPr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r>
              <a:rPr lang="en-US" b="1"/>
              <a:t>Data 599</a:t>
            </a:r>
            <a:r>
              <a:rPr lang="en-US"/>
              <a:t>      Mitch Harris, Ryan Koenig, Nathan Smith 	May 11, 2021 </a:t>
            </a:r>
          </a:p>
          <a:p>
            <a:endParaRPr lang="en-US"/>
          </a:p>
        </p:txBody>
      </p:sp>
      <p:sp>
        <p:nvSpPr>
          <p:cNvPr id="9" name="Title 8">
            <a:extLst>
              <a:ext uri="{FF2B5EF4-FFF2-40B4-BE49-F238E27FC236}">
                <a16:creationId xmlns:a16="http://schemas.microsoft.com/office/drawing/2014/main" id="{9C99CF7C-AFAB-48F1-8FC3-CCCE989822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76313" y="1656344"/>
            <a:ext cx="9863322" cy="2113466"/>
          </a:xfrm>
        </p:spPr>
        <p:txBody>
          <a:bodyPr/>
          <a:lstStyle/>
          <a:p>
            <a:r>
              <a:rPr lang="en-US" sz="4000" dirty="0"/>
              <a:t>Urban Data Lab Capstone Project</a:t>
            </a:r>
            <a:br>
              <a:rPr lang="en-US" sz="4000" dirty="0"/>
            </a:br>
            <a:r>
              <a:rPr lang="en-US" sz="4000" dirty="0"/>
              <a:t>Real-time Sensor Anomaly Detection</a:t>
            </a:r>
            <a:br>
              <a:rPr lang="en-US" sz="4000" dirty="0"/>
            </a:br>
            <a:r>
              <a:rPr lang="en-US" sz="3200" dirty="0"/>
              <a:t>Proposal Presentation</a:t>
            </a:r>
          </a:p>
        </p:txBody>
      </p:sp>
    </p:spTree>
    <p:extLst>
      <p:ext uri="{BB962C8B-B14F-4D97-AF65-F5344CB8AC3E}">
        <p14:creationId xmlns:p14="http://schemas.microsoft.com/office/powerpoint/2010/main" val="260547372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E966EE-4FBD-534E-AAED-6C54465EF9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699" y="381000"/>
            <a:ext cx="10086976" cy="1263352"/>
          </a:xfrm>
        </p:spPr>
        <p:txBody>
          <a:bodyPr/>
          <a:lstStyle/>
          <a:p>
            <a:r>
              <a:rPr lang="en-US"/>
              <a:t>Project Overview</a:t>
            </a:r>
            <a:br>
              <a:rPr lang="en-US"/>
            </a:br>
            <a:r>
              <a:rPr lang="en-US" sz="3000"/>
              <a:t>Schedule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C737E2-1EBF-6244-8E0A-274D170CCCE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28700" y="2286003"/>
            <a:ext cx="9791700" cy="3568696"/>
          </a:xfrm>
        </p:spPr>
        <p:txBody>
          <a:bodyPr/>
          <a:lstStyle/>
          <a:p>
            <a:endParaRPr lang="en-US"/>
          </a:p>
          <a:p>
            <a:endParaRPr lang="en-US" sz="240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E5B39E-73CB-4B96-BBFA-E350F71F2E1F}"/>
              </a:ext>
            </a:extLst>
          </p:cNvPr>
          <p:cNvSpPr>
            <a:spLocks noGrp="1"/>
          </p:cNvSpPr>
          <p:nvPr>
            <p:ph type="dt" sz="half" idx="11"/>
          </p:nvPr>
        </p:nvSpPr>
        <p:spPr>
          <a:xfrm>
            <a:off x="9830818" y="6292334"/>
            <a:ext cx="1522982" cy="182880"/>
          </a:xfrm>
        </p:spPr>
        <p:txBody>
          <a:bodyPr/>
          <a:lstStyle/>
          <a:p>
            <a:r>
              <a:rPr lang="en-US"/>
              <a:t>May 11, 2021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9C25C0-C28C-43A9-A830-FCBFC8BAA610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8298180" y="6294120"/>
            <a:ext cx="1462788" cy="182880"/>
          </a:xfrm>
        </p:spPr>
        <p:txBody>
          <a:bodyPr/>
          <a:lstStyle/>
          <a:p>
            <a:r>
              <a:rPr lang="en-US">
                <a:solidFill>
                  <a:schemeClr val="bg1"/>
                </a:solidFill>
              </a:rPr>
              <a:t>Proposal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DE5F9E-39DA-49B7-8AA0-FF8E2B15DEEB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1493500" y="6292334"/>
            <a:ext cx="412750" cy="182880"/>
          </a:xfrm>
        </p:spPr>
        <p:txBody>
          <a:bodyPr/>
          <a:lstStyle/>
          <a:p>
            <a:fld id="{7782931A-7D25-4B4B-9464-57AE418934A3}" type="slidenum">
              <a:rPr lang="en-US" smtClean="0"/>
              <a:pPr/>
              <a:t>10</a:t>
            </a:fld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F24B3AC1-7585-4D99-87DA-584C8268F0B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1669" y="1962294"/>
            <a:ext cx="9828661" cy="42161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438532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AB324FA0-0DB4-3942-B6B8-27D09C4FFA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Project Management</a:t>
            </a:r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E209607A-1079-0440-B136-F827E83999C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028700" y="2286000"/>
            <a:ext cx="9802057" cy="2904530"/>
          </a:xfrm>
        </p:spPr>
        <p:txBody>
          <a:bodyPr/>
          <a:lstStyle/>
          <a:p>
            <a:pPr marL="457200" indent="-457200">
              <a:lnSpc>
                <a:spcPct val="110000"/>
              </a:lnSpc>
              <a:buFontTx/>
              <a:buChar char="-"/>
            </a:pPr>
            <a:r>
              <a:rPr lang="en-US">
                <a:cs typeface="Calibri"/>
              </a:rPr>
              <a:t>Approach</a:t>
            </a:r>
          </a:p>
          <a:p>
            <a:pPr marL="457200" indent="-457200">
              <a:lnSpc>
                <a:spcPct val="110000"/>
              </a:lnSpc>
              <a:buFontTx/>
              <a:buChar char="-"/>
            </a:pPr>
            <a:r>
              <a:rPr lang="en-US">
                <a:cs typeface="Calibri"/>
              </a:rPr>
              <a:t>Meetings / Communication </a:t>
            </a:r>
          </a:p>
          <a:p>
            <a:pPr marL="457200" indent="-457200">
              <a:lnSpc>
                <a:spcPct val="110000"/>
              </a:lnSpc>
              <a:buFontTx/>
              <a:buChar char="-"/>
            </a:pPr>
            <a:r>
              <a:rPr lang="en-US">
                <a:cs typeface="Calibri"/>
              </a:rPr>
              <a:t>Description of Tools</a:t>
            </a:r>
          </a:p>
          <a:p>
            <a:pPr>
              <a:lnSpc>
                <a:spcPct val="110000"/>
              </a:lnSpc>
            </a:pPr>
            <a:endParaRPr lang="en-US">
              <a:cs typeface="Calibri"/>
            </a:endParaRPr>
          </a:p>
          <a:p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72757B9-F955-4193-88D9-F4EA85D547DA}"/>
              </a:ext>
            </a:extLst>
          </p:cNvPr>
          <p:cNvSpPr>
            <a:spLocks noGrp="1"/>
          </p:cNvSpPr>
          <p:nvPr>
            <p:ph type="dt" sz="half" idx="11"/>
          </p:nvPr>
        </p:nvSpPr>
        <p:spPr>
          <a:xfrm>
            <a:off x="9830818" y="6292334"/>
            <a:ext cx="1522982" cy="182880"/>
          </a:xfrm>
        </p:spPr>
        <p:txBody>
          <a:bodyPr/>
          <a:lstStyle/>
          <a:p>
            <a:r>
              <a:rPr lang="en-US"/>
              <a:t>May 11, 2021 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3AB3FA8-4599-46DB-9C0B-749220AC2384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8298180" y="6294120"/>
            <a:ext cx="1462788" cy="182880"/>
          </a:xfrm>
        </p:spPr>
        <p:txBody>
          <a:bodyPr/>
          <a:lstStyle/>
          <a:p>
            <a:r>
              <a:rPr lang="en-US">
                <a:solidFill>
                  <a:schemeClr val="bg1"/>
                </a:solidFill>
              </a:rPr>
              <a:t>Proposal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841C65C-0714-4BCD-8550-1DD2C44FAD8F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1493500" y="6292334"/>
            <a:ext cx="412750" cy="182880"/>
          </a:xfrm>
        </p:spPr>
        <p:txBody>
          <a:bodyPr/>
          <a:lstStyle/>
          <a:p>
            <a:fld id="{7782931A-7D25-4B4B-9464-57AE418934A3}" type="slidenum">
              <a:rPr lang="en-US" smtClean="0"/>
              <a:pPr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115486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E966EE-4FBD-534E-AAED-6C54465EF9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699" y="381000"/>
            <a:ext cx="10086976" cy="1263352"/>
          </a:xfrm>
        </p:spPr>
        <p:txBody>
          <a:bodyPr/>
          <a:lstStyle/>
          <a:p>
            <a:r>
              <a:rPr lang="en-US"/>
              <a:t>Project Management</a:t>
            </a:r>
            <a:br>
              <a:rPr lang="en-US"/>
            </a:br>
            <a:r>
              <a:rPr lang="en-US" sz="3000"/>
              <a:t>Approach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C737E2-1EBF-6244-8E0A-274D170CCCE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28700" y="2286003"/>
            <a:ext cx="9791700" cy="3568696"/>
          </a:xfrm>
        </p:spPr>
        <p:txBody>
          <a:bodyPr/>
          <a:lstStyle/>
          <a:p>
            <a:endParaRPr lang="en-US"/>
          </a:p>
          <a:p>
            <a:endParaRPr lang="en-US" sz="240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E5B39E-73CB-4B96-BBFA-E350F71F2E1F}"/>
              </a:ext>
            </a:extLst>
          </p:cNvPr>
          <p:cNvSpPr>
            <a:spLocks noGrp="1"/>
          </p:cNvSpPr>
          <p:nvPr>
            <p:ph type="dt" sz="half" idx="11"/>
          </p:nvPr>
        </p:nvSpPr>
        <p:spPr>
          <a:xfrm>
            <a:off x="9830818" y="6292334"/>
            <a:ext cx="1522982" cy="182880"/>
          </a:xfrm>
        </p:spPr>
        <p:txBody>
          <a:bodyPr/>
          <a:lstStyle/>
          <a:p>
            <a:r>
              <a:rPr lang="en-US"/>
              <a:t>May 11, 2021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9C25C0-C28C-43A9-A830-FCBFC8BAA610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8298180" y="6294120"/>
            <a:ext cx="1462788" cy="182880"/>
          </a:xfrm>
        </p:spPr>
        <p:txBody>
          <a:bodyPr/>
          <a:lstStyle/>
          <a:p>
            <a:r>
              <a:rPr lang="en-US">
                <a:solidFill>
                  <a:schemeClr val="bg1"/>
                </a:solidFill>
              </a:rPr>
              <a:t>Proposal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DE5F9E-39DA-49B7-8AA0-FF8E2B15DEEB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1493500" y="6292334"/>
            <a:ext cx="412750" cy="182880"/>
          </a:xfrm>
        </p:spPr>
        <p:txBody>
          <a:bodyPr/>
          <a:lstStyle/>
          <a:p>
            <a:fld id="{7782931A-7D25-4B4B-9464-57AE418934A3}" type="slidenum">
              <a:rPr lang="en-US" smtClean="0"/>
              <a:pPr/>
              <a:t>12</a:t>
            </a:fld>
            <a:endParaRPr lang="en-US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D09B1391-FB3D-456C-A966-5147516D05AB}"/>
              </a:ext>
            </a:extLst>
          </p:cNvPr>
          <p:cNvSpPr txBox="1">
            <a:spLocks/>
          </p:cNvSpPr>
          <p:nvPr/>
        </p:nvSpPr>
        <p:spPr>
          <a:xfrm>
            <a:off x="1181100" y="2438403"/>
            <a:ext cx="9791700" cy="3568696"/>
          </a:xfrm>
          <a:prstGeom prst="rect">
            <a:avLst/>
          </a:prstGeom>
        </p:spPr>
        <p:txBody>
          <a:bodyPr lIns="0" tIns="0" rIns="0" bIns="0"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/>
              <a:t>One week sprints with weekly scrum meetings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/>
              <a:t>High-level schedule tracking with Gantt chart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/>
              <a:t>Task allocation and tracking using Kanban boards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/>
              <a:t>Daily stand-ups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/>
              <a:t>Twice weekly meetings with client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/>
              <a:t>Templates setup for: meeting minutes, scrums planning, weekly presentations, logs</a:t>
            </a:r>
          </a:p>
          <a:p>
            <a:endParaRPr lang="en-US" sz="2400"/>
          </a:p>
        </p:txBody>
      </p:sp>
    </p:spTree>
    <p:extLst>
      <p:ext uri="{BB962C8B-B14F-4D97-AF65-F5344CB8AC3E}">
        <p14:creationId xmlns:p14="http://schemas.microsoft.com/office/powerpoint/2010/main" val="293488848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E966EE-4FBD-534E-AAED-6C54465EF9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699" y="381000"/>
            <a:ext cx="10086976" cy="1263352"/>
          </a:xfrm>
        </p:spPr>
        <p:txBody>
          <a:bodyPr/>
          <a:lstStyle/>
          <a:p>
            <a:r>
              <a:rPr lang="en-US"/>
              <a:t>Project Management</a:t>
            </a:r>
            <a:br>
              <a:rPr lang="en-US"/>
            </a:br>
            <a:r>
              <a:rPr lang="en-US" sz="3000"/>
              <a:t>Meetings / Communication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C737E2-1EBF-6244-8E0A-274D170CCCE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28700" y="2286003"/>
            <a:ext cx="9791700" cy="3568696"/>
          </a:xfrm>
        </p:spPr>
        <p:txBody>
          <a:bodyPr/>
          <a:lstStyle/>
          <a:p>
            <a:endParaRPr lang="en-US"/>
          </a:p>
          <a:p>
            <a:endParaRPr lang="en-US" sz="240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E5B39E-73CB-4B96-BBFA-E350F71F2E1F}"/>
              </a:ext>
            </a:extLst>
          </p:cNvPr>
          <p:cNvSpPr>
            <a:spLocks noGrp="1"/>
          </p:cNvSpPr>
          <p:nvPr>
            <p:ph type="dt" sz="half" idx="11"/>
          </p:nvPr>
        </p:nvSpPr>
        <p:spPr>
          <a:xfrm>
            <a:off x="9830818" y="6292334"/>
            <a:ext cx="1522982" cy="182880"/>
          </a:xfrm>
        </p:spPr>
        <p:txBody>
          <a:bodyPr/>
          <a:lstStyle/>
          <a:p>
            <a:r>
              <a:rPr lang="en-US"/>
              <a:t>May 11, 2021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9C25C0-C28C-43A9-A830-FCBFC8BAA610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8298180" y="6294120"/>
            <a:ext cx="1462788" cy="182880"/>
          </a:xfrm>
        </p:spPr>
        <p:txBody>
          <a:bodyPr/>
          <a:lstStyle/>
          <a:p>
            <a:r>
              <a:rPr lang="en-US">
                <a:solidFill>
                  <a:schemeClr val="bg1"/>
                </a:solidFill>
              </a:rPr>
              <a:t>Proposal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DE5F9E-39DA-49B7-8AA0-FF8E2B15DEEB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1493500" y="6292334"/>
            <a:ext cx="412750" cy="182880"/>
          </a:xfrm>
        </p:spPr>
        <p:txBody>
          <a:bodyPr/>
          <a:lstStyle/>
          <a:p>
            <a:fld id="{7782931A-7D25-4B4B-9464-57AE418934A3}" type="slidenum">
              <a:rPr lang="en-US" smtClean="0"/>
              <a:pPr/>
              <a:t>13</a:t>
            </a:fld>
            <a:endParaRPr lang="en-US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5D8D327C-2B66-4C65-80F3-2D601F829520}"/>
              </a:ext>
            </a:extLst>
          </p:cNvPr>
          <p:cNvSpPr txBox="1">
            <a:spLocks/>
          </p:cNvSpPr>
          <p:nvPr/>
        </p:nvSpPr>
        <p:spPr>
          <a:xfrm>
            <a:off x="1181100" y="2438403"/>
            <a:ext cx="9791700" cy="3568696"/>
          </a:xfrm>
          <a:prstGeom prst="rect">
            <a:avLst/>
          </a:prstGeom>
        </p:spPr>
        <p:txBody>
          <a:bodyPr lIns="0" tIns="0" rIns="0" bIns="0"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/>
              <a:t>Daily internal stand-ups at 10 am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/>
              <a:t>Weekly scrum planning with client on Thursday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/>
              <a:t>Weekly technical project meetings with client on Monday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/>
              <a:t>Internal MDS Team slack channel used for general team communication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/>
              <a:t>External slack channel setup with client for client communication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/>
              <a:t>OneDrive setup for file sharing with client</a:t>
            </a:r>
          </a:p>
          <a:p>
            <a:endParaRPr lang="en-US" sz="2400"/>
          </a:p>
        </p:txBody>
      </p:sp>
    </p:spTree>
    <p:extLst>
      <p:ext uri="{BB962C8B-B14F-4D97-AF65-F5344CB8AC3E}">
        <p14:creationId xmlns:p14="http://schemas.microsoft.com/office/powerpoint/2010/main" val="320577674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E966EE-4FBD-534E-AAED-6C54465EF9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699" y="381000"/>
            <a:ext cx="10086976" cy="1263352"/>
          </a:xfrm>
        </p:spPr>
        <p:txBody>
          <a:bodyPr/>
          <a:lstStyle/>
          <a:p>
            <a:r>
              <a:rPr lang="en-US"/>
              <a:t>Project Management</a:t>
            </a:r>
            <a:br>
              <a:rPr lang="en-US"/>
            </a:br>
            <a:r>
              <a:rPr lang="en-US" sz="3000"/>
              <a:t>Description of Tools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C737E2-1EBF-6244-8E0A-274D170CCCE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28700" y="2286003"/>
            <a:ext cx="9791700" cy="3568696"/>
          </a:xfrm>
        </p:spPr>
        <p:txBody>
          <a:bodyPr/>
          <a:lstStyle/>
          <a:p>
            <a:endParaRPr lang="en-US"/>
          </a:p>
          <a:p>
            <a:endParaRPr lang="en-US" sz="240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E5B39E-73CB-4B96-BBFA-E350F71F2E1F}"/>
              </a:ext>
            </a:extLst>
          </p:cNvPr>
          <p:cNvSpPr>
            <a:spLocks noGrp="1"/>
          </p:cNvSpPr>
          <p:nvPr>
            <p:ph type="dt" sz="half" idx="11"/>
          </p:nvPr>
        </p:nvSpPr>
        <p:spPr>
          <a:xfrm>
            <a:off x="9830818" y="6292334"/>
            <a:ext cx="1522982" cy="182880"/>
          </a:xfrm>
        </p:spPr>
        <p:txBody>
          <a:bodyPr/>
          <a:lstStyle/>
          <a:p>
            <a:r>
              <a:rPr lang="en-US"/>
              <a:t>May 11, 2021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9C25C0-C28C-43A9-A830-FCBFC8BAA610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8298180" y="6294120"/>
            <a:ext cx="1462788" cy="182880"/>
          </a:xfrm>
        </p:spPr>
        <p:txBody>
          <a:bodyPr/>
          <a:lstStyle/>
          <a:p>
            <a:r>
              <a:rPr lang="en-US">
                <a:solidFill>
                  <a:schemeClr val="bg1"/>
                </a:solidFill>
              </a:rPr>
              <a:t>Proposal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DE5F9E-39DA-49B7-8AA0-FF8E2B15DEEB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1493500" y="6292334"/>
            <a:ext cx="412750" cy="182880"/>
          </a:xfrm>
        </p:spPr>
        <p:txBody>
          <a:bodyPr/>
          <a:lstStyle/>
          <a:p>
            <a:fld id="{7782931A-7D25-4B4B-9464-57AE418934A3}" type="slidenum">
              <a:rPr lang="en-US" smtClean="0"/>
              <a:pPr/>
              <a:t>14</a:t>
            </a:fld>
            <a:endParaRPr lang="en-US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9E12A865-2B9E-4C48-B4B4-F23C13F437E4}"/>
              </a:ext>
            </a:extLst>
          </p:cNvPr>
          <p:cNvSpPr txBox="1">
            <a:spLocks/>
          </p:cNvSpPr>
          <p:nvPr/>
        </p:nvSpPr>
        <p:spPr>
          <a:xfrm>
            <a:off x="1181100" y="2438403"/>
            <a:ext cx="9791700" cy="3568696"/>
          </a:xfrm>
          <a:prstGeom prst="rect">
            <a:avLst/>
          </a:prstGeom>
        </p:spPr>
        <p:txBody>
          <a:bodyPr lIns="0" tIns="0" rIns="0" bIns="0"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>
                <a:solidFill>
                  <a:schemeClr val="accent3"/>
                </a:solidFill>
              </a:rPr>
              <a:t>GitHub</a:t>
            </a:r>
            <a:r>
              <a:rPr lang="en-US" sz="2000"/>
              <a:t> repo for MDS Team project organization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>
                <a:solidFill>
                  <a:schemeClr val="accent3"/>
                </a:solidFill>
              </a:rPr>
              <a:t>Clubhouse.io </a:t>
            </a:r>
            <a:r>
              <a:rPr lang="en-US" sz="2000"/>
              <a:t>for Kanban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>
                <a:solidFill>
                  <a:schemeClr val="accent3"/>
                </a:solidFill>
              </a:rPr>
              <a:t>Slack </a:t>
            </a:r>
            <a:r>
              <a:rPr lang="en-US" sz="2000"/>
              <a:t>for internal and external communication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>
                <a:solidFill>
                  <a:schemeClr val="accent3"/>
                </a:solidFill>
              </a:rPr>
              <a:t>OneDrive </a:t>
            </a:r>
            <a:r>
              <a:rPr lang="en-US" sz="2000"/>
              <a:t>for file sharing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>
                <a:solidFill>
                  <a:schemeClr val="accent3"/>
                </a:solidFill>
              </a:rPr>
              <a:t>Word/Excel/PowerPoint </a:t>
            </a:r>
            <a:r>
              <a:rPr lang="en-US" sz="2000"/>
              <a:t>for templates</a:t>
            </a:r>
          </a:p>
        </p:txBody>
      </p:sp>
    </p:spTree>
    <p:extLst>
      <p:ext uri="{BB962C8B-B14F-4D97-AF65-F5344CB8AC3E}">
        <p14:creationId xmlns:p14="http://schemas.microsoft.com/office/powerpoint/2010/main" val="194642377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AB324FA0-0DB4-3942-B6B8-27D09C4FFA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Project Status</a:t>
            </a:r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E209607A-1079-0440-B136-F827E83999C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028700" y="2286000"/>
            <a:ext cx="9802057" cy="2904530"/>
          </a:xfrm>
        </p:spPr>
        <p:txBody>
          <a:bodyPr/>
          <a:lstStyle/>
          <a:p>
            <a:pPr marL="457200" indent="-457200">
              <a:lnSpc>
                <a:spcPct val="110000"/>
              </a:lnSpc>
              <a:buFontTx/>
              <a:buChar char="-"/>
            </a:pPr>
            <a:r>
              <a:rPr lang="en-US">
                <a:cs typeface="Calibri"/>
              </a:rPr>
              <a:t>Previous Week Summary (May 3-9)</a:t>
            </a:r>
          </a:p>
          <a:p>
            <a:pPr marL="457200" indent="-457200">
              <a:lnSpc>
                <a:spcPct val="110000"/>
              </a:lnSpc>
              <a:buFontTx/>
              <a:buChar char="-"/>
            </a:pPr>
            <a:r>
              <a:rPr lang="en-US">
                <a:cs typeface="Calibri"/>
              </a:rPr>
              <a:t>Next Week Planning (May 10-16)</a:t>
            </a:r>
          </a:p>
          <a:p>
            <a:pPr marL="457200" indent="-457200">
              <a:lnSpc>
                <a:spcPct val="110000"/>
              </a:lnSpc>
              <a:buFontTx/>
              <a:buChar char="-"/>
            </a:pPr>
            <a:r>
              <a:rPr lang="en-US">
                <a:cs typeface="Calibri"/>
              </a:rPr>
              <a:t>Timeline Reflection</a:t>
            </a:r>
          </a:p>
          <a:p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72757B9-F955-4193-88D9-F4EA85D547DA}"/>
              </a:ext>
            </a:extLst>
          </p:cNvPr>
          <p:cNvSpPr>
            <a:spLocks noGrp="1"/>
          </p:cNvSpPr>
          <p:nvPr>
            <p:ph type="dt" sz="half" idx="11"/>
          </p:nvPr>
        </p:nvSpPr>
        <p:spPr>
          <a:xfrm>
            <a:off x="9830818" y="6292334"/>
            <a:ext cx="1522982" cy="182880"/>
          </a:xfrm>
        </p:spPr>
        <p:txBody>
          <a:bodyPr/>
          <a:lstStyle/>
          <a:p>
            <a:r>
              <a:rPr lang="en-US"/>
              <a:t>May 11, 2021 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3AB3FA8-4599-46DB-9C0B-749220AC2384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8298180" y="6294120"/>
            <a:ext cx="1462788" cy="182880"/>
          </a:xfrm>
        </p:spPr>
        <p:txBody>
          <a:bodyPr/>
          <a:lstStyle/>
          <a:p>
            <a:r>
              <a:rPr lang="en-US">
                <a:solidFill>
                  <a:schemeClr val="bg1"/>
                </a:solidFill>
              </a:rPr>
              <a:t>Proposal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841C65C-0714-4BCD-8550-1DD2C44FAD8F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1493500" y="6292334"/>
            <a:ext cx="412750" cy="182880"/>
          </a:xfrm>
        </p:spPr>
        <p:txBody>
          <a:bodyPr/>
          <a:lstStyle/>
          <a:p>
            <a:fld id="{7782931A-7D25-4B4B-9464-57AE418934A3}" type="slidenum">
              <a:rPr lang="en-US" smtClean="0"/>
              <a:pPr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750826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E966EE-4FBD-534E-AAED-6C54465EF9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699" y="381000"/>
            <a:ext cx="10086976" cy="1263352"/>
          </a:xfrm>
        </p:spPr>
        <p:txBody>
          <a:bodyPr/>
          <a:lstStyle/>
          <a:p>
            <a:r>
              <a:rPr lang="en-US"/>
              <a:t>Project Status</a:t>
            </a:r>
            <a:br>
              <a:rPr lang="en-US"/>
            </a:br>
            <a:r>
              <a:rPr lang="en-US" sz="3000"/>
              <a:t>Previous Week Tasks Completed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C737E2-1EBF-6244-8E0A-274D170CCCE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28699" y="2183102"/>
            <a:ext cx="9791700" cy="3568696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en-US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E5B39E-73CB-4B96-BBFA-E350F71F2E1F}"/>
              </a:ext>
            </a:extLst>
          </p:cNvPr>
          <p:cNvSpPr>
            <a:spLocks noGrp="1"/>
          </p:cNvSpPr>
          <p:nvPr>
            <p:ph type="dt" sz="half" idx="11"/>
          </p:nvPr>
        </p:nvSpPr>
        <p:spPr>
          <a:xfrm>
            <a:off x="9830818" y="6292334"/>
            <a:ext cx="1522982" cy="182880"/>
          </a:xfrm>
        </p:spPr>
        <p:txBody>
          <a:bodyPr/>
          <a:lstStyle/>
          <a:p>
            <a:r>
              <a:rPr lang="en-US"/>
              <a:t>May 11, 2021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9C25C0-C28C-43A9-A830-FCBFC8BAA610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8298180" y="6294120"/>
            <a:ext cx="1462788" cy="182880"/>
          </a:xfrm>
        </p:spPr>
        <p:txBody>
          <a:bodyPr/>
          <a:lstStyle/>
          <a:p>
            <a:r>
              <a:rPr lang="en-US">
                <a:solidFill>
                  <a:schemeClr val="bg1"/>
                </a:solidFill>
              </a:rPr>
              <a:t>Proposal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DE5F9E-39DA-49B7-8AA0-FF8E2B15DEEB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1493500" y="6292334"/>
            <a:ext cx="412750" cy="182880"/>
          </a:xfrm>
        </p:spPr>
        <p:txBody>
          <a:bodyPr/>
          <a:lstStyle/>
          <a:p>
            <a:fld id="{7782931A-7D25-4B4B-9464-57AE418934A3}" type="slidenum">
              <a:rPr lang="en-US" smtClean="0"/>
              <a:pPr/>
              <a:t>16</a:t>
            </a:fld>
            <a:endParaRPr lang="en-US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A97700BF-19CD-4D74-9447-41889C56E693}"/>
              </a:ext>
            </a:extLst>
          </p:cNvPr>
          <p:cNvSpPr txBox="1">
            <a:spLocks/>
          </p:cNvSpPr>
          <p:nvPr/>
        </p:nvSpPr>
        <p:spPr>
          <a:xfrm>
            <a:off x="1028699" y="2452477"/>
            <a:ext cx="9791700" cy="3568696"/>
          </a:xfrm>
          <a:prstGeom prst="rect">
            <a:avLst/>
          </a:prstGeom>
        </p:spPr>
        <p:txBody>
          <a:bodyPr lIns="0" tIns="0" rIns="0" bIns="0"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Initial kick-off meeting with UDL (Mon May 3)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Second meeting with UDL based on project selection (Wed May 3)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Set up project templates (meeting minutes, logs, team document)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Kanban project management setup on Clubhouse.io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Proposal, including: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Project background review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High-level data review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Proposal presentation</a:t>
            </a:r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56054823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E966EE-4FBD-534E-AAED-6C54465EF9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699" y="381000"/>
            <a:ext cx="10086976" cy="1263352"/>
          </a:xfrm>
        </p:spPr>
        <p:txBody>
          <a:bodyPr/>
          <a:lstStyle/>
          <a:p>
            <a:r>
              <a:rPr lang="en-US"/>
              <a:t>Project Status</a:t>
            </a:r>
            <a:br>
              <a:rPr lang="en-US"/>
            </a:br>
            <a:r>
              <a:rPr lang="en-US" sz="3000"/>
              <a:t>Previous Week Individual Contributions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C737E2-1EBF-6244-8E0A-274D170CCCE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28700" y="2286003"/>
            <a:ext cx="9791700" cy="3568696"/>
          </a:xfrm>
        </p:spPr>
        <p:txBody>
          <a:bodyPr/>
          <a:lstStyle/>
          <a:p>
            <a:endParaRPr lang="en-US"/>
          </a:p>
          <a:p>
            <a:endParaRPr lang="en-US" sz="240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E5B39E-73CB-4B96-BBFA-E350F71F2E1F}"/>
              </a:ext>
            </a:extLst>
          </p:cNvPr>
          <p:cNvSpPr>
            <a:spLocks noGrp="1"/>
          </p:cNvSpPr>
          <p:nvPr>
            <p:ph type="dt" sz="half" idx="11"/>
          </p:nvPr>
        </p:nvSpPr>
        <p:spPr>
          <a:xfrm>
            <a:off x="9830818" y="6292334"/>
            <a:ext cx="1522982" cy="182880"/>
          </a:xfrm>
        </p:spPr>
        <p:txBody>
          <a:bodyPr/>
          <a:lstStyle/>
          <a:p>
            <a:r>
              <a:rPr lang="en-US"/>
              <a:t>May 11, 2021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9C25C0-C28C-43A9-A830-FCBFC8BAA610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8298180" y="6294120"/>
            <a:ext cx="1462788" cy="182880"/>
          </a:xfrm>
        </p:spPr>
        <p:txBody>
          <a:bodyPr/>
          <a:lstStyle/>
          <a:p>
            <a:r>
              <a:rPr lang="en-US">
                <a:solidFill>
                  <a:schemeClr val="bg1"/>
                </a:solidFill>
              </a:rPr>
              <a:t>Proposal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DE5F9E-39DA-49B7-8AA0-FF8E2B15DEEB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1493500" y="6292334"/>
            <a:ext cx="412750" cy="182880"/>
          </a:xfrm>
        </p:spPr>
        <p:txBody>
          <a:bodyPr/>
          <a:lstStyle/>
          <a:p>
            <a:fld id="{7782931A-7D25-4B4B-9464-57AE418934A3}" type="slidenum">
              <a:rPr lang="en-US" smtClean="0"/>
              <a:pPr/>
              <a:t>17</a:t>
            </a:fld>
            <a:endParaRPr lang="en-US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5094C500-A21D-4E55-94E1-177D317663DE}"/>
              </a:ext>
            </a:extLst>
          </p:cNvPr>
          <p:cNvSpPr txBox="1">
            <a:spLocks/>
          </p:cNvSpPr>
          <p:nvPr/>
        </p:nvSpPr>
        <p:spPr>
          <a:xfrm>
            <a:off x="1028699" y="2428619"/>
            <a:ext cx="10086976" cy="3568696"/>
          </a:xfrm>
          <a:prstGeom prst="rect">
            <a:avLst/>
          </a:prstGeom>
        </p:spPr>
        <p:txBody>
          <a:bodyPr lIns="0" tIns="0" rIns="0" bIns="0"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b="1">
                <a:solidFill>
                  <a:schemeClr val="accent3"/>
                </a:solidFill>
              </a:rPr>
              <a:t>Nate:</a:t>
            </a:r>
            <a:r>
              <a:rPr lang="en-US" sz="2000"/>
              <a:t>		Project templates, reviewed background information, proposal</a:t>
            </a:r>
          </a:p>
          <a:p>
            <a:endParaRPr lang="en-US" sz="2000" b="1"/>
          </a:p>
          <a:p>
            <a:r>
              <a:rPr lang="en-US" sz="2000" b="1">
                <a:solidFill>
                  <a:schemeClr val="accent3"/>
                </a:solidFill>
              </a:rPr>
              <a:t>Mitch:	</a:t>
            </a:r>
            <a:r>
              <a:rPr lang="en-US" sz="2000"/>
              <a:t>	Project schedule, Kanban set up in Clubhouse.io, high-level literature 			review</a:t>
            </a:r>
          </a:p>
          <a:p>
            <a:endParaRPr lang="en-US" sz="2000"/>
          </a:p>
          <a:p>
            <a:r>
              <a:rPr lang="en-US" sz="2000" b="1">
                <a:solidFill>
                  <a:schemeClr val="accent3"/>
                </a:solidFill>
              </a:rPr>
              <a:t>Ryan:	</a:t>
            </a:r>
            <a:r>
              <a:rPr lang="en-US" sz="2000"/>
              <a:t>	Reviewed background information, proposal</a:t>
            </a:r>
            <a:r>
              <a:rPr lang="en-US"/>
              <a:t>		</a:t>
            </a:r>
          </a:p>
          <a:p>
            <a:endParaRPr lang="en-US" sz="2400"/>
          </a:p>
        </p:txBody>
      </p:sp>
    </p:spTree>
    <p:extLst>
      <p:ext uri="{BB962C8B-B14F-4D97-AF65-F5344CB8AC3E}">
        <p14:creationId xmlns:p14="http://schemas.microsoft.com/office/powerpoint/2010/main" val="119253855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E966EE-4FBD-534E-AAED-6C54465EF9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699" y="381000"/>
            <a:ext cx="10086976" cy="1263352"/>
          </a:xfrm>
        </p:spPr>
        <p:txBody>
          <a:bodyPr/>
          <a:lstStyle/>
          <a:p>
            <a:r>
              <a:rPr lang="en-US"/>
              <a:t>Project Status</a:t>
            </a:r>
            <a:br>
              <a:rPr lang="en-US"/>
            </a:br>
            <a:r>
              <a:rPr lang="en-US" sz="3000"/>
              <a:t>Previous Week Challenges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C737E2-1EBF-6244-8E0A-274D170CCCE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28700" y="2286003"/>
            <a:ext cx="9791700" cy="3568696"/>
          </a:xfrm>
        </p:spPr>
        <p:txBody>
          <a:bodyPr/>
          <a:lstStyle/>
          <a:p>
            <a:endParaRPr lang="en-US"/>
          </a:p>
          <a:p>
            <a:endParaRPr lang="en-US" sz="240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E5B39E-73CB-4B96-BBFA-E350F71F2E1F}"/>
              </a:ext>
            </a:extLst>
          </p:cNvPr>
          <p:cNvSpPr>
            <a:spLocks noGrp="1"/>
          </p:cNvSpPr>
          <p:nvPr>
            <p:ph type="dt" sz="half" idx="11"/>
          </p:nvPr>
        </p:nvSpPr>
        <p:spPr>
          <a:xfrm>
            <a:off x="9830818" y="6292334"/>
            <a:ext cx="1522982" cy="182880"/>
          </a:xfrm>
        </p:spPr>
        <p:txBody>
          <a:bodyPr/>
          <a:lstStyle/>
          <a:p>
            <a:r>
              <a:rPr lang="en-US"/>
              <a:t>May 11, 2021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9C25C0-C28C-43A9-A830-FCBFC8BAA610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8298180" y="6294120"/>
            <a:ext cx="1462788" cy="182880"/>
          </a:xfrm>
        </p:spPr>
        <p:txBody>
          <a:bodyPr/>
          <a:lstStyle/>
          <a:p>
            <a:r>
              <a:rPr lang="en-US">
                <a:solidFill>
                  <a:schemeClr val="bg1"/>
                </a:solidFill>
              </a:rPr>
              <a:t>Proposal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DE5F9E-39DA-49B7-8AA0-FF8E2B15DEEB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1493500" y="6292334"/>
            <a:ext cx="412750" cy="182880"/>
          </a:xfrm>
        </p:spPr>
        <p:txBody>
          <a:bodyPr/>
          <a:lstStyle/>
          <a:p>
            <a:fld id="{7782931A-7D25-4B4B-9464-57AE418934A3}" type="slidenum">
              <a:rPr lang="en-US" smtClean="0"/>
              <a:pPr/>
              <a:t>18</a:t>
            </a:fld>
            <a:endParaRPr lang="en-US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0602D64C-7A74-4F54-BE39-917963439AAF}"/>
              </a:ext>
            </a:extLst>
          </p:cNvPr>
          <p:cNvSpPr txBox="1">
            <a:spLocks/>
          </p:cNvSpPr>
          <p:nvPr/>
        </p:nvSpPr>
        <p:spPr>
          <a:xfrm>
            <a:off x="1181100" y="2438403"/>
            <a:ext cx="9791700" cy="3568696"/>
          </a:xfrm>
          <a:prstGeom prst="rect">
            <a:avLst/>
          </a:prstGeom>
        </p:spPr>
        <p:txBody>
          <a:bodyPr lIns="0" tIns="0" rIns="0" bIns="0"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2400"/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39A4B542-AD86-4947-BE50-B8A0EC20CC09}"/>
              </a:ext>
            </a:extLst>
          </p:cNvPr>
          <p:cNvSpPr txBox="1">
            <a:spLocks/>
          </p:cNvSpPr>
          <p:nvPr/>
        </p:nvSpPr>
        <p:spPr>
          <a:xfrm>
            <a:off x="1028700" y="2183995"/>
            <a:ext cx="10464800" cy="3568696"/>
          </a:xfrm>
          <a:prstGeom prst="rect">
            <a:avLst/>
          </a:prstGeom>
        </p:spPr>
        <p:txBody>
          <a:bodyPr lIns="0" tIns="0" rIns="0" bIns="0"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b="1" dirty="0"/>
              <a:t>Defining project scope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dirty="0"/>
              <a:t>Multiple project options provided (buildings vs traffic, vs natural assets data)</a:t>
            </a:r>
          </a:p>
          <a:p>
            <a:pPr lvl="1"/>
            <a:endParaRPr lang="en-US" dirty="0"/>
          </a:p>
          <a:p>
            <a:r>
              <a:rPr lang="en-US" sz="2000" b="1" dirty="0"/>
              <a:t>Constraining the scope given the project timeline</a:t>
            </a:r>
            <a:endParaRPr lang="en-US" sz="2000" dirty="0"/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dirty="0"/>
              <a:t>Timeline is tight given the 7 weeks instead of 9 from last year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dirty="0"/>
              <a:t>There are multiple additional items that could be completed as part of this scope</a:t>
            </a:r>
          </a:p>
          <a:p>
            <a:pPr lvl="1"/>
            <a:r>
              <a:rPr lang="en-US" dirty="0"/>
              <a:t> </a:t>
            </a:r>
          </a:p>
          <a:p>
            <a:r>
              <a:rPr lang="en-US" sz="2000" b="1" dirty="0"/>
              <a:t>Understanding data and systems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dirty="0"/>
              <a:t>Multiple databases and many types of data, had to understand quickly to define the scope in a short period</a:t>
            </a:r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97876850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E966EE-4FBD-534E-AAED-6C54465EF9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699" y="381000"/>
            <a:ext cx="10086976" cy="1263352"/>
          </a:xfrm>
        </p:spPr>
        <p:txBody>
          <a:bodyPr/>
          <a:lstStyle/>
          <a:p>
            <a:r>
              <a:rPr lang="en-US"/>
              <a:t>Project Status</a:t>
            </a:r>
            <a:br>
              <a:rPr lang="en-US"/>
            </a:br>
            <a:r>
              <a:rPr lang="en-US" sz="3000"/>
              <a:t>Next Week Tasks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E5B39E-73CB-4B96-BBFA-E350F71F2E1F}"/>
              </a:ext>
            </a:extLst>
          </p:cNvPr>
          <p:cNvSpPr>
            <a:spLocks noGrp="1"/>
          </p:cNvSpPr>
          <p:nvPr>
            <p:ph type="dt" sz="half" idx="11"/>
          </p:nvPr>
        </p:nvSpPr>
        <p:spPr>
          <a:xfrm>
            <a:off x="9830818" y="6292334"/>
            <a:ext cx="1522982" cy="182880"/>
          </a:xfrm>
        </p:spPr>
        <p:txBody>
          <a:bodyPr/>
          <a:lstStyle/>
          <a:p>
            <a:r>
              <a:rPr lang="en-US"/>
              <a:t>May 11, 2021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9C25C0-C28C-43A9-A830-FCBFC8BAA610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8298180" y="6294120"/>
            <a:ext cx="1462788" cy="182880"/>
          </a:xfrm>
        </p:spPr>
        <p:txBody>
          <a:bodyPr/>
          <a:lstStyle/>
          <a:p>
            <a:r>
              <a:rPr lang="en-US">
                <a:solidFill>
                  <a:schemeClr val="bg1"/>
                </a:solidFill>
              </a:rPr>
              <a:t>Proposal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DE5F9E-39DA-49B7-8AA0-FF8E2B15DEEB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1493500" y="6292334"/>
            <a:ext cx="412750" cy="182880"/>
          </a:xfrm>
        </p:spPr>
        <p:txBody>
          <a:bodyPr/>
          <a:lstStyle/>
          <a:p>
            <a:fld id="{7782931A-7D25-4B4B-9464-57AE418934A3}" type="slidenum">
              <a:rPr lang="en-US" smtClean="0"/>
              <a:pPr/>
              <a:t>19</a:t>
            </a:fld>
            <a:endParaRPr lang="en-US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A97700BF-19CD-4D74-9447-41889C56E693}"/>
              </a:ext>
            </a:extLst>
          </p:cNvPr>
          <p:cNvSpPr txBox="1">
            <a:spLocks/>
          </p:cNvSpPr>
          <p:nvPr/>
        </p:nvSpPr>
        <p:spPr>
          <a:xfrm>
            <a:off x="1028699" y="2183102"/>
            <a:ext cx="9791700" cy="3568696"/>
          </a:xfrm>
          <a:prstGeom prst="rect">
            <a:avLst/>
          </a:prstGeom>
        </p:spPr>
        <p:txBody>
          <a:bodyPr lIns="0" tIns="0" rIns="0" bIns="0"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b="1" dirty="0"/>
              <a:t>Week 2: Data and System Understanding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Select Data Subset and Complete Exploratory Data Analysis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Understand Data Systems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Learn </a:t>
            </a:r>
            <a:r>
              <a:rPr lang="en-US" sz="2000" dirty="0" err="1"/>
              <a:t>InfluxDB</a:t>
            </a:r>
            <a:endParaRPr lang="en-US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Simulate Streaming in </a:t>
            </a:r>
            <a:r>
              <a:rPr lang="en-US" sz="2000" dirty="0" err="1"/>
              <a:t>InfluxDB</a:t>
            </a:r>
            <a:endParaRPr lang="en-US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Anomaly Detection Research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Start Anomaly Detection Modelling (secondary)</a:t>
            </a:r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2070672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AB324FA0-0DB4-3942-B6B8-27D09C4FFA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Outline</a:t>
            </a:r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E209607A-1079-0440-B136-F827E83999C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>
              <a:lnSpc>
                <a:spcPct val="110000"/>
              </a:lnSpc>
            </a:pPr>
            <a:r>
              <a:rPr lang="en-US" b="1" dirty="0">
                <a:cs typeface="Calibri"/>
              </a:rPr>
              <a:t>1. </a:t>
            </a:r>
            <a:r>
              <a:rPr lang="en-US" dirty="0">
                <a:cs typeface="Calibri"/>
              </a:rPr>
              <a:t>Urban Data Lab</a:t>
            </a:r>
          </a:p>
          <a:p>
            <a:pPr>
              <a:lnSpc>
                <a:spcPct val="110000"/>
              </a:lnSpc>
            </a:pPr>
            <a:r>
              <a:rPr lang="en-US" b="1" dirty="0">
                <a:cs typeface="Calibri"/>
              </a:rPr>
              <a:t>2. </a:t>
            </a:r>
            <a:r>
              <a:rPr lang="en-US" dirty="0">
                <a:cs typeface="Calibri"/>
              </a:rPr>
              <a:t>Project Overview</a:t>
            </a:r>
          </a:p>
          <a:p>
            <a:pPr>
              <a:lnSpc>
                <a:spcPct val="110000"/>
              </a:lnSpc>
            </a:pPr>
            <a:r>
              <a:rPr lang="en-US" b="1" dirty="0">
                <a:cs typeface="Calibri"/>
              </a:rPr>
              <a:t>3. </a:t>
            </a:r>
            <a:r>
              <a:rPr lang="en-US" dirty="0">
                <a:cs typeface="Calibri"/>
              </a:rPr>
              <a:t>Project Management</a:t>
            </a:r>
          </a:p>
          <a:p>
            <a:pPr>
              <a:lnSpc>
                <a:spcPct val="110000"/>
              </a:lnSpc>
            </a:pPr>
            <a:r>
              <a:rPr lang="en-US" b="1" dirty="0">
                <a:cs typeface="Calibri"/>
              </a:rPr>
              <a:t>4. </a:t>
            </a:r>
            <a:r>
              <a:rPr lang="en-US" dirty="0">
                <a:cs typeface="Calibri"/>
              </a:rPr>
              <a:t>Project Status</a:t>
            </a:r>
          </a:p>
          <a:p>
            <a:pPr>
              <a:lnSpc>
                <a:spcPct val="110000"/>
              </a:lnSpc>
            </a:pPr>
            <a:endParaRPr lang="en-US" dirty="0">
              <a:cs typeface="Calibri"/>
            </a:endParaRPr>
          </a:p>
          <a:p>
            <a:pPr>
              <a:lnSpc>
                <a:spcPct val="110000"/>
              </a:lnSpc>
            </a:pPr>
            <a:endParaRPr lang="en-US" dirty="0">
              <a:cs typeface="Calibri"/>
            </a:endParaRPr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72757B9-F955-4193-88D9-F4EA85D547DA}"/>
              </a:ext>
            </a:extLst>
          </p:cNvPr>
          <p:cNvSpPr>
            <a:spLocks noGrp="1"/>
          </p:cNvSpPr>
          <p:nvPr>
            <p:ph type="dt" sz="half" idx="11"/>
          </p:nvPr>
        </p:nvSpPr>
        <p:spPr>
          <a:xfrm>
            <a:off x="9830818" y="6292334"/>
            <a:ext cx="1522982" cy="182880"/>
          </a:xfrm>
        </p:spPr>
        <p:txBody>
          <a:bodyPr/>
          <a:lstStyle/>
          <a:p>
            <a:r>
              <a:rPr lang="en-US"/>
              <a:t>May 11, 2021 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3AB3FA8-4599-46DB-9C0B-749220AC2384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8298180" y="6294120"/>
            <a:ext cx="1462788" cy="182880"/>
          </a:xfrm>
        </p:spPr>
        <p:txBody>
          <a:bodyPr/>
          <a:lstStyle/>
          <a:p>
            <a:r>
              <a:rPr lang="en-US">
                <a:solidFill>
                  <a:schemeClr val="bg1"/>
                </a:solidFill>
              </a:rPr>
              <a:t>Proposal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841C65C-0714-4BCD-8550-1DD2C44FAD8F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1493500" y="6292334"/>
            <a:ext cx="412750" cy="182880"/>
          </a:xfrm>
        </p:spPr>
        <p:txBody>
          <a:bodyPr/>
          <a:lstStyle/>
          <a:p>
            <a:fld id="{7782931A-7D25-4B4B-9464-57AE418934A3}" type="slidenum">
              <a:rPr lang="en-US" smtClean="0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857751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E966EE-4FBD-534E-AAED-6C54465EF9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699" y="381000"/>
            <a:ext cx="10086976" cy="1263352"/>
          </a:xfrm>
        </p:spPr>
        <p:txBody>
          <a:bodyPr/>
          <a:lstStyle/>
          <a:p>
            <a:r>
              <a:rPr lang="en-US"/>
              <a:t>Project Status</a:t>
            </a:r>
            <a:br>
              <a:rPr lang="en-US"/>
            </a:br>
            <a:r>
              <a:rPr lang="en-US" sz="3000"/>
              <a:t>Next Week Challenges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E5B39E-73CB-4B96-BBFA-E350F71F2E1F}"/>
              </a:ext>
            </a:extLst>
          </p:cNvPr>
          <p:cNvSpPr>
            <a:spLocks noGrp="1"/>
          </p:cNvSpPr>
          <p:nvPr>
            <p:ph type="dt" sz="half" idx="11"/>
          </p:nvPr>
        </p:nvSpPr>
        <p:spPr>
          <a:xfrm>
            <a:off x="9830818" y="6292334"/>
            <a:ext cx="1522982" cy="182880"/>
          </a:xfrm>
        </p:spPr>
        <p:txBody>
          <a:bodyPr/>
          <a:lstStyle/>
          <a:p>
            <a:r>
              <a:rPr lang="en-US"/>
              <a:t>May 11, 2021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9C25C0-C28C-43A9-A830-FCBFC8BAA610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8298180" y="6294120"/>
            <a:ext cx="1462788" cy="182880"/>
          </a:xfrm>
        </p:spPr>
        <p:txBody>
          <a:bodyPr/>
          <a:lstStyle/>
          <a:p>
            <a:r>
              <a:rPr lang="en-US">
                <a:solidFill>
                  <a:schemeClr val="bg1"/>
                </a:solidFill>
              </a:rPr>
              <a:t>Proposal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DE5F9E-39DA-49B7-8AA0-FF8E2B15DEEB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1493500" y="6292334"/>
            <a:ext cx="412750" cy="182880"/>
          </a:xfrm>
        </p:spPr>
        <p:txBody>
          <a:bodyPr/>
          <a:lstStyle/>
          <a:p>
            <a:fld id="{7782931A-7D25-4B4B-9464-57AE418934A3}" type="slidenum">
              <a:rPr lang="en-US" smtClean="0"/>
              <a:pPr/>
              <a:t>20</a:t>
            </a:fld>
            <a:endParaRPr lang="en-US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A97700BF-19CD-4D74-9447-41889C56E693}"/>
              </a:ext>
            </a:extLst>
          </p:cNvPr>
          <p:cNvSpPr txBox="1">
            <a:spLocks/>
          </p:cNvSpPr>
          <p:nvPr/>
        </p:nvSpPr>
        <p:spPr>
          <a:xfrm>
            <a:off x="1028699" y="2269727"/>
            <a:ext cx="9791700" cy="3568696"/>
          </a:xfrm>
          <a:prstGeom prst="rect">
            <a:avLst/>
          </a:prstGeom>
        </p:spPr>
        <p:txBody>
          <a:bodyPr lIns="0" tIns="0" rIns="0" bIns="0"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b="1" dirty="0"/>
              <a:t>Learning Curve on Data Sources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Need to ensure we’re initially working with a constrained data set and the EDA is able to provide a good understanding of the data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dirty="0"/>
          </a:p>
          <a:p>
            <a:r>
              <a:rPr lang="en-US" sz="2000" b="1" dirty="0"/>
              <a:t>Learning Curve on </a:t>
            </a:r>
            <a:r>
              <a:rPr lang="en-US" sz="2000" b="1" dirty="0" err="1"/>
              <a:t>InfluxDB</a:t>
            </a:r>
            <a:endParaRPr lang="en-US" sz="2000" b="1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Focus on learning what is needed quickly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dirty="0"/>
          </a:p>
          <a:p>
            <a:r>
              <a:rPr lang="en-US" sz="2000" b="1" dirty="0"/>
              <a:t>Anomaly Detection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Have a short-list of methods and start on modelling as possible to keep on schedule</a:t>
            </a:r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8734120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E966EE-4FBD-534E-AAED-6C54465EF9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699" y="381000"/>
            <a:ext cx="10086976" cy="1263352"/>
          </a:xfrm>
        </p:spPr>
        <p:txBody>
          <a:bodyPr/>
          <a:lstStyle/>
          <a:p>
            <a:r>
              <a:rPr lang="en-US"/>
              <a:t>Project Status</a:t>
            </a:r>
            <a:br>
              <a:rPr lang="en-US"/>
            </a:br>
            <a:r>
              <a:rPr lang="en-US" sz="3000"/>
              <a:t>Timeline Reflection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E5B39E-73CB-4B96-BBFA-E350F71F2E1F}"/>
              </a:ext>
            </a:extLst>
          </p:cNvPr>
          <p:cNvSpPr>
            <a:spLocks noGrp="1"/>
          </p:cNvSpPr>
          <p:nvPr>
            <p:ph type="dt" sz="half" idx="11"/>
          </p:nvPr>
        </p:nvSpPr>
        <p:spPr>
          <a:xfrm>
            <a:off x="9830818" y="6292334"/>
            <a:ext cx="1522982" cy="182880"/>
          </a:xfrm>
        </p:spPr>
        <p:txBody>
          <a:bodyPr/>
          <a:lstStyle/>
          <a:p>
            <a:r>
              <a:rPr lang="en-US"/>
              <a:t>May 11, 2021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9C25C0-C28C-43A9-A830-FCBFC8BAA610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8298180" y="6294120"/>
            <a:ext cx="1462788" cy="182880"/>
          </a:xfrm>
        </p:spPr>
        <p:txBody>
          <a:bodyPr/>
          <a:lstStyle/>
          <a:p>
            <a:r>
              <a:rPr lang="en-US">
                <a:solidFill>
                  <a:schemeClr val="bg1"/>
                </a:solidFill>
              </a:rPr>
              <a:t>Proposal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DE5F9E-39DA-49B7-8AA0-FF8E2B15DEEB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1493500" y="6292334"/>
            <a:ext cx="412750" cy="182880"/>
          </a:xfrm>
        </p:spPr>
        <p:txBody>
          <a:bodyPr/>
          <a:lstStyle/>
          <a:p>
            <a:fld id="{7782931A-7D25-4B4B-9464-57AE418934A3}" type="slidenum">
              <a:rPr lang="en-US" smtClean="0"/>
              <a:pPr/>
              <a:t>21</a:t>
            </a:fld>
            <a:endParaRPr lang="en-US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A97700BF-19CD-4D74-9447-41889C56E693}"/>
              </a:ext>
            </a:extLst>
          </p:cNvPr>
          <p:cNvSpPr txBox="1">
            <a:spLocks/>
          </p:cNvSpPr>
          <p:nvPr/>
        </p:nvSpPr>
        <p:spPr>
          <a:xfrm>
            <a:off x="1101201" y="2251972"/>
            <a:ext cx="9791700" cy="3568696"/>
          </a:xfrm>
          <a:prstGeom prst="rect">
            <a:avLst/>
          </a:prstGeom>
        </p:spPr>
        <p:txBody>
          <a:bodyPr lIns="0" tIns="0" rIns="0" bIns="0"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b="1"/>
              <a:t>Currently on track, heading into the first post-proposal week.</a:t>
            </a:r>
            <a:endParaRPr lang="en-US" sz="2000"/>
          </a:p>
          <a:p>
            <a:endParaRPr lang="en-US" sz="2400"/>
          </a:p>
        </p:txBody>
      </p:sp>
    </p:spTree>
    <p:extLst>
      <p:ext uri="{BB962C8B-B14F-4D97-AF65-F5344CB8AC3E}">
        <p14:creationId xmlns:p14="http://schemas.microsoft.com/office/powerpoint/2010/main" val="140647962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B67F85-B014-E54D-AC82-A789515E82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Q&amp;A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788D6534-C18A-6F43-BFAE-88E2F83FD9B4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6257107" y="2354531"/>
            <a:ext cx="4876800" cy="1152149"/>
          </a:xfrm>
        </p:spPr>
        <p:txBody>
          <a:bodyPr/>
          <a:lstStyle/>
          <a:p>
            <a:r>
              <a:rPr lang="en-US" b="1"/>
              <a:t>Mitch Harris</a:t>
            </a:r>
          </a:p>
          <a:p>
            <a:r>
              <a:rPr lang="en-US" b="1"/>
              <a:t>Ryan Koenig</a:t>
            </a:r>
          </a:p>
          <a:p>
            <a:r>
              <a:rPr lang="en-US" b="1"/>
              <a:t>Nathan Smith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137C36-233D-4261-A151-481DEB983F84}"/>
              </a:ext>
            </a:extLst>
          </p:cNvPr>
          <p:cNvSpPr>
            <a:spLocks noGrp="1"/>
          </p:cNvSpPr>
          <p:nvPr>
            <p:ph type="dt" sz="half" idx="13"/>
          </p:nvPr>
        </p:nvSpPr>
        <p:spPr>
          <a:xfrm>
            <a:off x="9830818" y="6292334"/>
            <a:ext cx="1522982" cy="182880"/>
          </a:xfrm>
        </p:spPr>
        <p:txBody>
          <a:bodyPr/>
          <a:lstStyle/>
          <a:p>
            <a:r>
              <a:rPr lang="en-US"/>
              <a:t>May 11, 2021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F17CE90-6DC0-4BAD-AFD2-6566038ECD03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>
          <a:xfrm>
            <a:off x="8298180" y="6294120"/>
            <a:ext cx="1462788" cy="182880"/>
          </a:xfrm>
        </p:spPr>
        <p:txBody>
          <a:bodyPr/>
          <a:lstStyle/>
          <a:p>
            <a:r>
              <a:rPr lang="en-US"/>
              <a:t>Proposal</a:t>
            </a:r>
            <a:endParaRPr lang="en-US">
              <a:solidFill>
                <a:schemeClr val="bg1"/>
              </a:solidFill>
            </a:endParaRP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8A0CAF6B-5914-4E2F-90A1-4B2D92D5ADC0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>
          <a:xfrm>
            <a:off x="11493500" y="6292334"/>
            <a:ext cx="412750" cy="182880"/>
          </a:xfrm>
        </p:spPr>
        <p:txBody>
          <a:bodyPr/>
          <a:lstStyle/>
          <a:p>
            <a:fld id="{7782931A-7D25-4B4B-9464-57AE418934A3}" type="slidenum">
              <a:rPr lang="en-US" smtClean="0"/>
              <a:pPr/>
              <a:t>22</a:t>
            </a:fld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C887A24-2FBF-455B-A18C-4427CDDB875E}"/>
              </a:ext>
            </a:extLst>
          </p:cNvPr>
          <p:cNvSpPr txBox="1"/>
          <p:nvPr/>
        </p:nvSpPr>
        <p:spPr>
          <a:xfrm>
            <a:off x="227838" y="5923002"/>
            <a:ext cx="43815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>
                <a:solidFill>
                  <a:schemeClr val="bg1"/>
                </a:solidFill>
              </a:rPr>
              <a:t>Photo by </a:t>
            </a:r>
            <a:r>
              <a:rPr lang="en-US" sz="1200">
                <a:solidFill>
                  <a:schemeClr val="bg1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Markus </a:t>
            </a:r>
            <a:r>
              <a:rPr lang="en-US" sz="1200" err="1">
                <a:solidFill>
                  <a:schemeClr val="bg1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Spiske</a:t>
            </a:r>
            <a:r>
              <a:rPr lang="en-US" sz="1200">
                <a:solidFill>
                  <a:schemeClr val="bg1"/>
                </a:solidFill>
              </a:rPr>
              <a:t> on </a:t>
            </a:r>
            <a:r>
              <a:rPr lang="en-US" sz="1200" err="1">
                <a:solidFill>
                  <a:schemeClr val="bg1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Unsplash</a:t>
            </a:r>
            <a:r>
              <a:rPr lang="en-US" sz="1200">
                <a:solidFill>
                  <a:schemeClr val="bg1"/>
                </a:solidFill>
              </a:rPr>
              <a:t> </a:t>
            </a:r>
          </a:p>
        </p:txBody>
      </p:sp>
      <p:pic>
        <p:nvPicPr>
          <p:cNvPr id="13" name="Picture Placeholder 12">
            <a:extLst>
              <a:ext uri="{FF2B5EF4-FFF2-40B4-BE49-F238E27FC236}">
                <a16:creationId xmlns:a16="http://schemas.microsoft.com/office/drawing/2014/main" id="{2F485E91-8B2E-42EB-AE3D-84E04C06EA53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4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6667" r="16667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74323564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E966EE-4FBD-534E-AAED-6C54465EF9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699" y="999068"/>
            <a:ext cx="6091191" cy="645284"/>
          </a:xfrm>
        </p:spPr>
        <p:txBody>
          <a:bodyPr/>
          <a:lstStyle/>
          <a:p>
            <a:r>
              <a:rPr lang="en-US"/>
              <a:t>Urban Data Lab (UDL)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E5B39E-73CB-4B96-BBFA-E350F71F2E1F}"/>
              </a:ext>
            </a:extLst>
          </p:cNvPr>
          <p:cNvSpPr>
            <a:spLocks noGrp="1"/>
          </p:cNvSpPr>
          <p:nvPr>
            <p:ph type="dt" sz="half" idx="11"/>
          </p:nvPr>
        </p:nvSpPr>
        <p:spPr>
          <a:xfrm>
            <a:off x="9830818" y="6292334"/>
            <a:ext cx="1522982" cy="182880"/>
          </a:xfrm>
        </p:spPr>
        <p:txBody>
          <a:bodyPr/>
          <a:lstStyle/>
          <a:p>
            <a:r>
              <a:rPr lang="en-US"/>
              <a:t>May 11, 2021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9C25C0-C28C-43A9-A830-FCBFC8BAA610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8298180" y="6294120"/>
            <a:ext cx="1462788" cy="182880"/>
          </a:xfrm>
        </p:spPr>
        <p:txBody>
          <a:bodyPr/>
          <a:lstStyle/>
          <a:p>
            <a:r>
              <a:rPr lang="en-US">
                <a:solidFill>
                  <a:schemeClr val="bg1"/>
                </a:solidFill>
              </a:rPr>
              <a:t>Proposal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DE5F9E-39DA-49B7-8AA0-FF8E2B15DEEB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1493500" y="6292334"/>
            <a:ext cx="412750" cy="182880"/>
          </a:xfrm>
        </p:spPr>
        <p:txBody>
          <a:bodyPr/>
          <a:lstStyle/>
          <a:p>
            <a:fld id="{7782931A-7D25-4B4B-9464-57AE418934A3}" type="slidenum">
              <a:rPr lang="en-US" smtClean="0"/>
              <a:pPr/>
              <a:t>3</a:t>
            </a:fld>
            <a:endParaRPr lang="en-US"/>
          </a:p>
        </p:txBody>
      </p:sp>
      <p:sp>
        <p:nvSpPr>
          <p:cNvPr id="29" name="Content Placeholder 2">
            <a:extLst>
              <a:ext uri="{FF2B5EF4-FFF2-40B4-BE49-F238E27FC236}">
                <a16:creationId xmlns:a16="http://schemas.microsoft.com/office/drawing/2014/main" id="{3281F60E-78CA-D146-A626-AB0418571AF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28699" y="2196382"/>
            <a:ext cx="9791700" cy="4000232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CA" sz="2000">
                <a:solidFill>
                  <a:srgbClr val="000000"/>
                </a:solidFill>
                <a:latin typeface="+mj-lt"/>
              </a:rPr>
              <a:t>F</a:t>
            </a:r>
            <a:r>
              <a:rPr lang="en-CA" sz="2000" b="0" i="0">
                <a:solidFill>
                  <a:srgbClr val="000000"/>
                </a:solidFill>
                <a:effectLst/>
                <a:latin typeface="+mj-lt"/>
              </a:rPr>
              <a:t>ounded in 2019 to advance data access, data management and data analytics capabilities on the University of British Columbia campus with the goal of addressing campus-wide sustainability challenges.</a:t>
            </a:r>
          </a:p>
          <a:p>
            <a:endParaRPr lang="en-CA" sz="2000" b="0" i="0">
              <a:solidFill>
                <a:srgbClr val="000000"/>
              </a:solidFill>
              <a:effectLst/>
              <a:latin typeface="+mj-lt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CA" sz="2000" b="0" i="0">
                <a:solidFill>
                  <a:srgbClr val="000000"/>
                </a:solidFill>
                <a:effectLst/>
                <a:latin typeface="+mj-lt"/>
              </a:rPr>
              <a:t>Provides open access of UBC sustainability data to researchers, policymakers and operational staff. </a:t>
            </a:r>
          </a:p>
          <a:p>
            <a:endParaRPr lang="en-CA" sz="2000" b="0" i="0">
              <a:solidFill>
                <a:srgbClr val="000000"/>
              </a:solidFill>
              <a:effectLst/>
              <a:latin typeface="+mj-lt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CA" sz="2000">
                <a:solidFill>
                  <a:srgbClr val="000000"/>
                </a:solidFill>
                <a:latin typeface="+mj-lt"/>
              </a:rPr>
              <a:t>S</a:t>
            </a:r>
            <a:r>
              <a:rPr lang="en-CA" sz="2000" b="0" i="0">
                <a:solidFill>
                  <a:srgbClr val="000000"/>
                </a:solidFill>
                <a:effectLst/>
                <a:latin typeface="+mj-lt"/>
              </a:rPr>
              <a:t>upports the monitoring and measurement of sustainability performance for buildings, transportation, and specifically as it relates to the policy commitments of UBC Sustainability Initiative and Campus and Community Planning.</a:t>
            </a:r>
            <a:endParaRPr lang="en-US" sz="2000">
              <a:latin typeface="+mj-lt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808482F-A983-4477-88E0-2F3C0D303AC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13775" y="381000"/>
            <a:ext cx="1740025" cy="12059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567294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E966EE-4FBD-534E-AAED-6C54465EF9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699" y="999068"/>
            <a:ext cx="6091191" cy="645284"/>
          </a:xfrm>
        </p:spPr>
        <p:txBody>
          <a:bodyPr/>
          <a:lstStyle/>
          <a:p>
            <a:r>
              <a:rPr lang="en-US"/>
              <a:t>Urban Data Lab (UDL)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E5B39E-73CB-4B96-BBFA-E350F71F2E1F}"/>
              </a:ext>
            </a:extLst>
          </p:cNvPr>
          <p:cNvSpPr>
            <a:spLocks noGrp="1"/>
          </p:cNvSpPr>
          <p:nvPr>
            <p:ph type="dt" sz="half" idx="11"/>
          </p:nvPr>
        </p:nvSpPr>
        <p:spPr>
          <a:xfrm>
            <a:off x="9830818" y="6292334"/>
            <a:ext cx="1522982" cy="182880"/>
          </a:xfrm>
        </p:spPr>
        <p:txBody>
          <a:bodyPr/>
          <a:lstStyle/>
          <a:p>
            <a:r>
              <a:rPr lang="en-US"/>
              <a:t>May 11, 2021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9C25C0-C28C-43A9-A830-FCBFC8BAA610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8298180" y="6294120"/>
            <a:ext cx="1462788" cy="182880"/>
          </a:xfrm>
        </p:spPr>
        <p:txBody>
          <a:bodyPr/>
          <a:lstStyle/>
          <a:p>
            <a:r>
              <a:rPr lang="en-US">
                <a:solidFill>
                  <a:schemeClr val="bg1"/>
                </a:solidFill>
              </a:rPr>
              <a:t>Proposal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DE5F9E-39DA-49B7-8AA0-FF8E2B15DEEB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1493500" y="6292334"/>
            <a:ext cx="412750" cy="182880"/>
          </a:xfrm>
        </p:spPr>
        <p:txBody>
          <a:bodyPr/>
          <a:lstStyle/>
          <a:p>
            <a:fld id="{7782931A-7D25-4B4B-9464-57AE418934A3}" type="slidenum">
              <a:rPr lang="en-US" smtClean="0"/>
              <a:pPr/>
              <a:t>4</a:t>
            </a:fld>
            <a:endParaRPr lang="en-US"/>
          </a:p>
        </p:txBody>
      </p:sp>
      <p:sp>
        <p:nvSpPr>
          <p:cNvPr id="29" name="Content Placeholder 2">
            <a:extLst>
              <a:ext uri="{FF2B5EF4-FFF2-40B4-BE49-F238E27FC236}">
                <a16:creationId xmlns:a16="http://schemas.microsoft.com/office/drawing/2014/main" id="{3281F60E-78CA-D146-A626-AB0418571AF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28699" y="2292102"/>
            <a:ext cx="9791700" cy="4000232"/>
          </a:xfrm>
        </p:spPr>
        <p:txBody>
          <a:bodyPr/>
          <a:lstStyle/>
          <a:p>
            <a:r>
              <a:rPr lang="en-US" sz="2000"/>
              <a:t>The UDL Team includes:</a:t>
            </a:r>
          </a:p>
          <a:p>
            <a:r>
              <a:rPr lang="en-US" sz="2000" b="1"/>
              <a:t>Mike Kennedy</a:t>
            </a:r>
            <a:r>
              <a:rPr lang="en-US" sz="2000"/>
              <a:t>, Ph.D. - Project Lead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/>
              <a:t>High-level involvement in the Capstone Project</a:t>
            </a:r>
          </a:p>
          <a:p>
            <a:r>
              <a:rPr lang="en-US" sz="2000" b="1" err="1"/>
              <a:t>Jiachen</a:t>
            </a:r>
            <a:r>
              <a:rPr lang="en-US" sz="2000" b="1"/>
              <a:t> Wei</a:t>
            </a:r>
            <a:r>
              <a:rPr lang="en-US" sz="2000"/>
              <a:t>, MDS – Research Assistant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/>
              <a:t>Main point of contact for Capstone Project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/>
              <a:t>Previous MDS Okanagan alumni</a:t>
            </a:r>
          </a:p>
          <a:p>
            <a:r>
              <a:rPr lang="en-US" sz="2000" b="1"/>
              <a:t>Ibrahim El-</a:t>
            </a:r>
            <a:r>
              <a:rPr lang="en-US" sz="2000" b="1" err="1"/>
              <a:t>chami</a:t>
            </a:r>
            <a:r>
              <a:rPr lang="en-US" sz="2000"/>
              <a:t>, Ph.D. – Postdoctoral Researcher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/>
              <a:t>Will be supporting the Capstone Project and specializes in IoT and AI systems as part of smart energy systems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808482F-A983-4477-88E0-2F3C0D303AC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13775" y="381000"/>
            <a:ext cx="1740025" cy="12059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154458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AB324FA0-0DB4-3942-B6B8-27D09C4FFA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Project Overview</a:t>
            </a:r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E209607A-1079-0440-B136-F827E83999C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028700" y="2286000"/>
            <a:ext cx="9802057" cy="2904530"/>
          </a:xfrm>
        </p:spPr>
        <p:txBody>
          <a:bodyPr/>
          <a:lstStyle/>
          <a:p>
            <a:pPr>
              <a:lnSpc>
                <a:spcPct val="110000"/>
              </a:lnSpc>
            </a:pPr>
            <a:r>
              <a:rPr lang="en-US">
                <a:cs typeface="Calibri"/>
              </a:rPr>
              <a:t>Real-time Anomaly Detection with Smart Building Sensor Data</a:t>
            </a:r>
          </a:p>
          <a:p>
            <a:pPr>
              <a:lnSpc>
                <a:spcPct val="110000"/>
              </a:lnSpc>
            </a:pPr>
            <a:endParaRPr lang="en-US">
              <a:cs typeface="Calibri"/>
            </a:endParaRPr>
          </a:p>
          <a:p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72757B9-F955-4193-88D9-F4EA85D547DA}"/>
              </a:ext>
            </a:extLst>
          </p:cNvPr>
          <p:cNvSpPr>
            <a:spLocks noGrp="1"/>
          </p:cNvSpPr>
          <p:nvPr>
            <p:ph type="dt" sz="half" idx="11"/>
          </p:nvPr>
        </p:nvSpPr>
        <p:spPr>
          <a:xfrm>
            <a:off x="9830818" y="6292334"/>
            <a:ext cx="1522982" cy="182880"/>
          </a:xfrm>
        </p:spPr>
        <p:txBody>
          <a:bodyPr/>
          <a:lstStyle/>
          <a:p>
            <a:r>
              <a:rPr lang="en-US"/>
              <a:t>May 11, 2021 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3AB3FA8-4599-46DB-9C0B-749220AC2384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8298180" y="6294120"/>
            <a:ext cx="1462788" cy="182880"/>
          </a:xfrm>
        </p:spPr>
        <p:txBody>
          <a:bodyPr/>
          <a:lstStyle/>
          <a:p>
            <a:r>
              <a:rPr lang="en-US">
                <a:solidFill>
                  <a:schemeClr val="bg1"/>
                </a:solidFill>
              </a:rPr>
              <a:t>Proposal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841C65C-0714-4BCD-8550-1DD2C44FAD8F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1493500" y="6292334"/>
            <a:ext cx="412750" cy="182880"/>
          </a:xfrm>
        </p:spPr>
        <p:txBody>
          <a:bodyPr/>
          <a:lstStyle/>
          <a:p>
            <a:fld id="{7782931A-7D25-4B4B-9464-57AE418934A3}" type="slidenum">
              <a:rPr lang="en-US" smtClean="0"/>
              <a:pPr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31457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E966EE-4FBD-534E-AAED-6C54465EF9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699" y="381000"/>
            <a:ext cx="10086976" cy="1263352"/>
          </a:xfrm>
        </p:spPr>
        <p:txBody>
          <a:bodyPr/>
          <a:lstStyle/>
          <a:p>
            <a:r>
              <a:rPr lang="en-US"/>
              <a:t>Project Overview</a:t>
            </a:r>
            <a:br>
              <a:rPr lang="en-US"/>
            </a:br>
            <a:r>
              <a:rPr lang="en-US" sz="3000"/>
              <a:t>Background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C737E2-1EBF-6244-8E0A-274D170CCCE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28700" y="2286003"/>
            <a:ext cx="9791700" cy="3568696"/>
          </a:xfrm>
        </p:spPr>
        <p:txBody>
          <a:bodyPr/>
          <a:lstStyle/>
          <a:p>
            <a:endParaRPr lang="en-US"/>
          </a:p>
          <a:p>
            <a:endParaRPr lang="en-US" sz="240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E5B39E-73CB-4B96-BBFA-E350F71F2E1F}"/>
              </a:ext>
            </a:extLst>
          </p:cNvPr>
          <p:cNvSpPr>
            <a:spLocks noGrp="1"/>
          </p:cNvSpPr>
          <p:nvPr>
            <p:ph type="dt" sz="half" idx="11"/>
          </p:nvPr>
        </p:nvSpPr>
        <p:spPr>
          <a:xfrm>
            <a:off x="9830818" y="6292334"/>
            <a:ext cx="1522982" cy="182880"/>
          </a:xfrm>
        </p:spPr>
        <p:txBody>
          <a:bodyPr/>
          <a:lstStyle/>
          <a:p>
            <a:r>
              <a:rPr lang="en-US"/>
              <a:t>May 11, 2021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9C25C0-C28C-43A9-A830-FCBFC8BAA610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8298180" y="6294120"/>
            <a:ext cx="1462788" cy="182880"/>
          </a:xfrm>
        </p:spPr>
        <p:txBody>
          <a:bodyPr/>
          <a:lstStyle/>
          <a:p>
            <a:r>
              <a:rPr lang="en-US">
                <a:solidFill>
                  <a:schemeClr val="bg1"/>
                </a:solidFill>
              </a:rPr>
              <a:t>Proposal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DE5F9E-39DA-49B7-8AA0-FF8E2B15DEEB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1493500" y="6292334"/>
            <a:ext cx="412750" cy="182880"/>
          </a:xfrm>
        </p:spPr>
        <p:txBody>
          <a:bodyPr/>
          <a:lstStyle/>
          <a:p>
            <a:fld id="{7782931A-7D25-4B4B-9464-57AE418934A3}" type="slidenum">
              <a:rPr lang="en-US" smtClean="0"/>
              <a:pPr/>
              <a:t>6</a:t>
            </a:fld>
            <a:endParaRPr lang="en-US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11EF0A06-755C-46C8-8507-EBB7658BAA1C}"/>
              </a:ext>
            </a:extLst>
          </p:cNvPr>
          <p:cNvSpPr txBox="1">
            <a:spLocks/>
          </p:cNvSpPr>
          <p:nvPr/>
        </p:nvSpPr>
        <p:spPr>
          <a:xfrm>
            <a:off x="1028699" y="2383542"/>
            <a:ext cx="5138262" cy="4000232"/>
          </a:xfrm>
          <a:prstGeom prst="rect">
            <a:avLst/>
          </a:prstGeom>
        </p:spPr>
        <p:txBody>
          <a:bodyPr lIns="0" tIns="0" rIns="0" bIns="0" anchor="t"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>
                <a:solidFill>
                  <a:srgbClr val="000000"/>
                </a:solidFill>
                <a:latin typeface="+mj-lt"/>
              </a:rPr>
              <a:t>UDL has access to building sensor data managed by UBC Energy and Water Services (EWS)</a:t>
            </a:r>
          </a:p>
          <a:p>
            <a:endParaRPr lang="en-US" sz="2000">
              <a:solidFill>
                <a:srgbClr val="000000"/>
              </a:solidFill>
              <a:latin typeface="+mj-lt"/>
            </a:endParaRPr>
          </a:p>
          <a:p>
            <a:r>
              <a:rPr lang="en-US" sz="2000">
                <a:solidFill>
                  <a:srgbClr val="000000"/>
                </a:solidFill>
                <a:latin typeface="+mj-lt"/>
              </a:rPr>
              <a:t>The EWS data are stored on two databases: ION and </a:t>
            </a:r>
            <a:r>
              <a:rPr lang="en-US" sz="2000" err="1">
                <a:solidFill>
                  <a:srgbClr val="000000"/>
                </a:solidFill>
                <a:latin typeface="+mj-lt"/>
              </a:rPr>
              <a:t>SkySpark</a:t>
            </a:r>
          </a:p>
          <a:p>
            <a:endParaRPr lang="en-US" sz="2000">
              <a:solidFill>
                <a:srgbClr val="000000"/>
              </a:solidFill>
              <a:latin typeface="+mj-lt"/>
            </a:endParaRPr>
          </a:p>
          <a:p>
            <a:r>
              <a:rPr lang="en-US" sz="2000">
                <a:solidFill>
                  <a:srgbClr val="000000"/>
                </a:solidFill>
                <a:latin typeface="+mj-lt"/>
              </a:rPr>
              <a:t>UDL has access to these databases and records data in </a:t>
            </a:r>
            <a:r>
              <a:rPr lang="en-US" sz="2000" err="1">
                <a:solidFill>
                  <a:srgbClr val="000000"/>
                </a:solidFill>
                <a:latin typeface="+mj-lt"/>
              </a:rPr>
              <a:t>InfluxDB</a:t>
            </a:r>
            <a:endParaRPr lang="en-CA" sz="2000">
              <a:solidFill>
                <a:srgbClr val="000000"/>
              </a:solidFill>
              <a:latin typeface="+mj-lt"/>
            </a:endParaRPr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E7B6A25F-7199-48F7-B773-A0C425DB4D4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7408658" y="2658865"/>
            <a:ext cx="3431488" cy="30178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6337569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E966EE-4FBD-534E-AAED-6C54465EF9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699" y="381000"/>
            <a:ext cx="10086976" cy="1263352"/>
          </a:xfrm>
        </p:spPr>
        <p:txBody>
          <a:bodyPr/>
          <a:lstStyle/>
          <a:p>
            <a:r>
              <a:rPr lang="en-US"/>
              <a:t>Project Overview</a:t>
            </a:r>
            <a:br>
              <a:rPr lang="en-US"/>
            </a:br>
            <a:r>
              <a:rPr lang="en-US" sz="3000"/>
              <a:t>Background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C737E2-1EBF-6244-8E0A-274D170CCCE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28700" y="2286003"/>
            <a:ext cx="9791700" cy="3568696"/>
          </a:xfrm>
        </p:spPr>
        <p:txBody>
          <a:bodyPr/>
          <a:lstStyle/>
          <a:p>
            <a:endParaRPr lang="en-US"/>
          </a:p>
          <a:p>
            <a:endParaRPr lang="en-US" sz="240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E5B39E-73CB-4B96-BBFA-E350F71F2E1F}"/>
              </a:ext>
            </a:extLst>
          </p:cNvPr>
          <p:cNvSpPr>
            <a:spLocks noGrp="1"/>
          </p:cNvSpPr>
          <p:nvPr>
            <p:ph type="dt" sz="half" idx="11"/>
          </p:nvPr>
        </p:nvSpPr>
        <p:spPr>
          <a:xfrm>
            <a:off x="9830818" y="6292334"/>
            <a:ext cx="1522982" cy="182880"/>
          </a:xfrm>
        </p:spPr>
        <p:txBody>
          <a:bodyPr/>
          <a:lstStyle/>
          <a:p>
            <a:r>
              <a:rPr lang="en-US"/>
              <a:t>May 11, 2021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9C25C0-C28C-43A9-A830-FCBFC8BAA610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8298180" y="6294120"/>
            <a:ext cx="1462788" cy="182880"/>
          </a:xfrm>
        </p:spPr>
        <p:txBody>
          <a:bodyPr/>
          <a:lstStyle/>
          <a:p>
            <a:r>
              <a:rPr lang="en-US">
                <a:solidFill>
                  <a:schemeClr val="bg1"/>
                </a:solidFill>
              </a:rPr>
              <a:t>Proposal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DE5F9E-39DA-49B7-8AA0-FF8E2B15DEEB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1493500" y="6292334"/>
            <a:ext cx="412750" cy="182880"/>
          </a:xfrm>
        </p:spPr>
        <p:txBody>
          <a:bodyPr/>
          <a:lstStyle/>
          <a:p>
            <a:fld id="{7782931A-7D25-4B4B-9464-57AE418934A3}" type="slidenum">
              <a:rPr lang="en-US" smtClean="0"/>
              <a:pPr/>
              <a:t>7</a:t>
            </a:fld>
            <a:endParaRPr lang="en-US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11EF0A06-755C-46C8-8507-EBB7658BAA1C}"/>
              </a:ext>
            </a:extLst>
          </p:cNvPr>
          <p:cNvSpPr txBox="1">
            <a:spLocks/>
          </p:cNvSpPr>
          <p:nvPr/>
        </p:nvSpPr>
        <p:spPr>
          <a:xfrm>
            <a:off x="1028699" y="2383542"/>
            <a:ext cx="5138262" cy="4000232"/>
          </a:xfrm>
          <a:prstGeom prst="rect">
            <a:avLst/>
          </a:prstGeom>
        </p:spPr>
        <p:txBody>
          <a:bodyPr lIns="0" tIns="0" rIns="0" bIns="0"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>
                <a:solidFill>
                  <a:srgbClr val="000000"/>
                </a:solidFill>
                <a:latin typeface="+mj-lt"/>
              </a:rPr>
              <a:t>UDL have noticed inconsistent/erroneous data and there is no system currently in place to catch or flag these data</a:t>
            </a:r>
          </a:p>
          <a:p>
            <a:endParaRPr lang="en-US" sz="2000" dirty="0">
              <a:solidFill>
                <a:srgbClr val="000000"/>
              </a:solidFill>
              <a:latin typeface="+mj-lt"/>
            </a:endParaRPr>
          </a:p>
          <a:p>
            <a:r>
              <a:rPr lang="en-US" sz="2000" dirty="0">
                <a:solidFill>
                  <a:srgbClr val="000000"/>
                </a:solidFill>
                <a:latin typeface="+mj-lt"/>
              </a:rPr>
              <a:t>UDL are interested in deployment of an anomaly detection system capable of notifying users of unusual behavior</a:t>
            </a:r>
          </a:p>
          <a:p>
            <a:endParaRPr lang="en-CA" sz="2000" dirty="0">
              <a:solidFill>
                <a:srgbClr val="000000"/>
              </a:solidFill>
              <a:latin typeface="+mj-lt"/>
            </a:endParaRPr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E7B6A25F-7199-48F7-B773-A0C425DB4D4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6671376" y="2656794"/>
            <a:ext cx="4580972" cy="28271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4116847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E966EE-4FBD-534E-AAED-6C54465EF9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699" y="381000"/>
            <a:ext cx="10086976" cy="1263352"/>
          </a:xfrm>
        </p:spPr>
        <p:txBody>
          <a:bodyPr/>
          <a:lstStyle/>
          <a:p>
            <a:r>
              <a:rPr lang="en-US"/>
              <a:t>Project Overview</a:t>
            </a:r>
            <a:br>
              <a:rPr lang="en-US"/>
            </a:br>
            <a:r>
              <a:rPr lang="en-US" sz="3000"/>
              <a:t>Approach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C737E2-1EBF-6244-8E0A-274D170CCCE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28700" y="2286003"/>
            <a:ext cx="9791700" cy="3568696"/>
          </a:xfrm>
        </p:spPr>
        <p:txBody>
          <a:bodyPr/>
          <a:lstStyle/>
          <a:p>
            <a:endParaRPr lang="en-US"/>
          </a:p>
          <a:p>
            <a:endParaRPr lang="en-US" sz="240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E5B39E-73CB-4B96-BBFA-E350F71F2E1F}"/>
              </a:ext>
            </a:extLst>
          </p:cNvPr>
          <p:cNvSpPr>
            <a:spLocks noGrp="1"/>
          </p:cNvSpPr>
          <p:nvPr>
            <p:ph type="dt" sz="half" idx="11"/>
          </p:nvPr>
        </p:nvSpPr>
        <p:spPr>
          <a:xfrm>
            <a:off x="9830818" y="6292334"/>
            <a:ext cx="1522982" cy="182880"/>
          </a:xfrm>
        </p:spPr>
        <p:txBody>
          <a:bodyPr/>
          <a:lstStyle/>
          <a:p>
            <a:r>
              <a:rPr lang="en-US"/>
              <a:t>May 11, 2021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9C25C0-C28C-43A9-A830-FCBFC8BAA610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8298180" y="6294120"/>
            <a:ext cx="1462788" cy="182880"/>
          </a:xfrm>
        </p:spPr>
        <p:txBody>
          <a:bodyPr/>
          <a:lstStyle/>
          <a:p>
            <a:r>
              <a:rPr lang="en-US">
                <a:solidFill>
                  <a:schemeClr val="bg1"/>
                </a:solidFill>
              </a:rPr>
              <a:t>Proposal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DE5F9E-39DA-49B7-8AA0-FF8E2B15DEEB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1493500" y="6292334"/>
            <a:ext cx="412750" cy="182880"/>
          </a:xfrm>
        </p:spPr>
        <p:txBody>
          <a:bodyPr/>
          <a:lstStyle/>
          <a:p>
            <a:fld id="{7782931A-7D25-4B4B-9464-57AE418934A3}" type="slidenum">
              <a:rPr lang="en-US" smtClean="0"/>
              <a:pPr/>
              <a:t>8</a:t>
            </a:fld>
            <a:endParaRPr lang="en-US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35188284-2E86-4772-BC66-71724B4684C5}"/>
              </a:ext>
            </a:extLst>
          </p:cNvPr>
          <p:cNvSpPr txBox="1">
            <a:spLocks/>
          </p:cNvSpPr>
          <p:nvPr/>
        </p:nvSpPr>
        <p:spPr>
          <a:xfrm>
            <a:off x="1028698" y="2286003"/>
            <a:ext cx="9624505" cy="4097771"/>
          </a:xfrm>
          <a:prstGeom prst="rect">
            <a:avLst/>
          </a:prstGeom>
        </p:spPr>
        <p:txBody>
          <a:bodyPr lIns="0" tIns="0" rIns="0" bIns="0"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000000"/>
                </a:solidFill>
                <a:latin typeface="+mj-lt"/>
              </a:rPr>
              <a:t>Select a subset of </a:t>
            </a:r>
            <a:r>
              <a:rPr lang="en-US" sz="2000" dirty="0" err="1">
                <a:solidFill>
                  <a:srgbClr val="000000"/>
                </a:solidFill>
                <a:latin typeface="+mj-lt"/>
              </a:rPr>
              <a:t>SkySpark</a:t>
            </a:r>
            <a:r>
              <a:rPr lang="en-US" sz="2000" dirty="0">
                <a:solidFill>
                  <a:srgbClr val="000000"/>
                </a:solidFill>
                <a:latin typeface="+mj-lt"/>
              </a:rPr>
              <a:t> data and simulate real-time streaming from </a:t>
            </a:r>
            <a:r>
              <a:rPr lang="en-US" sz="2000" dirty="0" err="1">
                <a:solidFill>
                  <a:srgbClr val="000000"/>
                </a:solidFill>
                <a:latin typeface="+mj-lt"/>
              </a:rPr>
              <a:t>InfluxDB</a:t>
            </a:r>
            <a:endParaRPr lang="en-US" sz="2000" dirty="0">
              <a:solidFill>
                <a:srgbClr val="000000"/>
              </a:solidFill>
              <a:latin typeface="+mj-lt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000000"/>
                </a:solidFill>
                <a:latin typeface="+mj-lt"/>
              </a:rPr>
              <a:t>Various anomaly detection models will be explored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000000"/>
                </a:solidFill>
                <a:latin typeface="+mj-lt"/>
              </a:rPr>
              <a:t>A pipeline with the anomaly detection model and any required data cleaning will be tested using the simulated streaming data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000000"/>
                </a:solidFill>
                <a:latin typeface="+mj-lt"/>
              </a:rPr>
              <a:t>The system may be twinned in Azure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000000"/>
                </a:solidFill>
                <a:latin typeface="+mj-lt"/>
              </a:rPr>
              <a:t>The system may be tested/implemented on additional data sources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000000"/>
                </a:solidFill>
                <a:latin typeface="+mj-lt"/>
              </a:rPr>
              <a:t>Output from the detection model will be provided in dashboard format, ideally with a notification system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dirty="0">
              <a:solidFill>
                <a:srgbClr val="000000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95552122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E966EE-4FBD-534E-AAED-6C54465EF9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699" y="381000"/>
            <a:ext cx="10086976" cy="1263352"/>
          </a:xfrm>
        </p:spPr>
        <p:txBody>
          <a:bodyPr/>
          <a:lstStyle/>
          <a:p>
            <a:r>
              <a:rPr lang="en-US"/>
              <a:t>Project Overview</a:t>
            </a:r>
            <a:br>
              <a:rPr lang="en-US"/>
            </a:br>
            <a:r>
              <a:rPr lang="en-US" sz="3000"/>
              <a:t>Schedule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C737E2-1EBF-6244-8E0A-274D170CCCE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28700" y="2286003"/>
            <a:ext cx="9791700" cy="3568696"/>
          </a:xfrm>
        </p:spPr>
        <p:txBody>
          <a:bodyPr/>
          <a:lstStyle/>
          <a:p>
            <a:endParaRPr lang="en-US"/>
          </a:p>
          <a:p>
            <a:endParaRPr lang="en-US" sz="240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E5B39E-73CB-4B96-BBFA-E350F71F2E1F}"/>
              </a:ext>
            </a:extLst>
          </p:cNvPr>
          <p:cNvSpPr>
            <a:spLocks noGrp="1"/>
          </p:cNvSpPr>
          <p:nvPr>
            <p:ph type="dt" sz="half" idx="11"/>
          </p:nvPr>
        </p:nvSpPr>
        <p:spPr>
          <a:xfrm>
            <a:off x="9830818" y="6292334"/>
            <a:ext cx="1522982" cy="182880"/>
          </a:xfrm>
        </p:spPr>
        <p:txBody>
          <a:bodyPr/>
          <a:lstStyle/>
          <a:p>
            <a:r>
              <a:rPr lang="en-US"/>
              <a:t>May 11, 2021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9C25C0-C28C-43A9-A830-FCBFC8BAA610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8298180" y="6294120"/>
            <a:ext cx="1462788" cy="182880"/>
          </a:xfrm>
        </p:spPr>
        <p:txBody>
          <a:bodyPr/>
          <a:lstStyle/>
          <a:p>
            <a:r>
              <a:rPr lang="en-US">
                <a:solidFill>
                  <a:schemeClr val="bg1"/>
                </a:solidFill>
              </a:rPr>
              <a:t>Proposal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DE5F9E-39DA-49B7-8AA0-FF8E2B15DEEB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1493500" y="6292334"/>
            <a:ext cx="412750" cy="182880"/>
          </a:xfrm>
        </p:spPr>
        <p:txBody>
          <a:bodyPr/>
          <a:lstStyle/>
          <a:p>
            <a:fld id="{7782931A-7D25-4B4B-9464-57AE418934A3}" type="slidenum">
              <a:rPr lang="en-US" smtClean="0"/>
              <a:pPr/>
              <a:t>9</a:t>
            </a:fld>
            <a:endParaRPr lang="en-US"/>
          </a:p>
        </p:txBody>
      </p:sp>
      <p:graphicFrame>
        <p:nvGraphicFramePr>
          <p:cNvPr id="8" name="Table 8">
            <a:extLst>
              <a:ext uri="{FF2B5EF4-FFF2-40B4-BE49-F238E27FC236}">
                <a16:creationId xmlns:a16="http://schemas.microsoft.com/office/drawing/2014/main" id="{31D7C954-EACB-446B-B405-6ED412CA0AE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54115105"/>
              </p:ext>
            </p:extLst>
          </p:nvPr>
        </p:nvGraphicFramePr>
        <p:xfrm>
          <a:off x="5821902" y="2263812"/>
          <a:ext cx="5531898" cy="29667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44489">
                  <a:extLst>
                    <a:ext uri="{9D8B030D-6E8A-4147-A177-3AD203B41FA5}">
                      <a16:colId xmlns:a16="http://schemas.microsoft.com/office/drawing/2014/main" val="2861931883"/>
                    </a:ext>
                  </a:extLst>
                </a:gridCol>
                <a:gridCol w="4687409">
                  <a:extLst>
                    <a:ext uri="{9D8B030D-6E8A-4147-A177-3AD203B41FA5}">
                      <a16:colId xmlns:a16="http://schemas.microsoft.com/office/drawing/2014/main" val="80843022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Week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Goal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0244339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Project Definitional and Proposal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2884884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Data and System Understanding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1345046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Anomaly Detection Model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8697958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Implement Streaming Pipeline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3817325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Value Week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0188864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Dashboard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31991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Reporting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40667380"/>
                  </a:ext>
                </a:extLst>
              </a:tr>
            </a:tbl>
          </a:graphicData>
        </a:graphic>
      </p:graphicFrame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4EA20C31-A7F6-4BB3-8E05-1D1FCCDB624C}"/>
              </a:ext>
            </a:extLst>
          </p:cNvPr>
          <p:cNvSpPr txBox="1">
            <a:spLocks/>
          </p:cNvSpPr>
          <p:nvPr/>
        </p:nvSpPr>
        <p:spPr>
          <a:xfrm>
            <a:off x="1028699" y="2286003"/>
            <a:ext cx="4564234" cy="4097771"/>
          </a:xfrm>
          <a:prstGeom prst="rect">
            <a:avLst/>
          </a:prstGeom>
        </p:spPr>
        <p:txBody>
          <a:bodyPr lIns="0" tIns="0" rIns="0" bIns="0"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>
                <a:solidFill>
                  <a:srgbClr val="000000"/>
                </a:solidFill>
                <a:latin typeface="+mj-lt"/>
              </a:rPr>
              <a:t>Weekly goals are provided to define the scope and allow continuous tracking</a:t>
            </a:r>
          </a:p>
          <a:p>
            <a:endParaRPr lang="en-US" sz="2000">
              <a:solidFill>
                <a:srgbClr val="000000"/>
              </a:solidFill>
              <a:latin typeface="+mj-lt"/>
            </a:endParaRPr>
          </a:p>
          <a:p>
            <a:r>
              <a:rPr lang="en-US" sz="2000">
                <a:solidFill>
                  <a:srgbClr val="000000"/>
                </a:solidFill>
                <a:latin typeface="+mj-lt"/>
              </a:rPr>
              <a:t>Each goal has a subset of items (described in more detail in the proposal)</a:t>
            </a:r>
          </a:p>
          <a:p>
            <a:endParaRPr lang="en-US" sz="2000">
              <a:solidFill>
                <a:srgbClr val="000000"/>
              </a:solidFill>
              <a:latin typeface="+mj-lt"/>
            </a:endParaRPr>
          </a:p>
          <a:p>
            <a:r>
              <a:rPr lang="en-US" sz="2000">
                <a:solidFill>
                  <a:srgbClr val="000000"/>
                </a:solidFill>
                <a:latin typeface="+mj-lt"/>
              </a:rPr>
              <a:t>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>
              <a:solidFill>
                <a:srgbClr val="000000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224296904"/>
      </p:ext>
    </p:extLst>
  </p:cSld>
  <p:clrMapOvr>
    <a:masterClrMapping/>
  </p:clrMapOvr>
</p:sld>
</file>

<file path=ppt/theme/theme1.xml><?xml version="1.0" encoding="utf-8"?>
<a:theme xmlns:a="http://schemas.openxmlformats.org/drawingml/2006/main" name="Theme1">
  <a:themeElements>
    <a:clrScheme name="Swiss">
      <a:dk1>
        <a:srgbClr val="000000"/>
      </a:dk1>
      <a:lt1>
        <a:srgbClr val="FFFFFF"/>
      </a:lt1>
      <a:dk2>
        <a:srgbClr val="E4E4E4"/>
      </a:dk2>
      <a:lt2>
        <a:srgbClr val="7CA655"/>
      </a:lt2>
      <a:accent1>
        <a:srgbClr val="A9D4DB"/>
      </a:accent1>
      <a:accent2>
        <a:srgbClr val="FBE284"/>
      </a:accent2>
      <a:accent3>
        <a:srgbClr val="4495A2"/>
      </a:accent3>
      <a:accent4>
        <a:srgbClr val="AA5881"/>
      </a:accent4>
      <a:accent5>
        <a:srgbClr val="E06742"/>
      </a:accent5>
      <a:accent6>
        <a:srgbClr val="F9D448"/>
      </a:accent6>
      <a:hlink>
        <a:srgbClr val="4495A2"/>
      </a:hlink>
      <a:folHlink>
        <a:srgbClr val="AA5881"/>
      </a:folHlink>
    </a:clrScheme>
    <a:fontScheme name="Custom 35">
      <a:majorFont>
        <a:latin typeface="Arial Nova"/>
        <a:ea typeface=""/>
        <a:cs typeface=""/>
      </a:majorFont>
      <a:minorFont>
        <a:latin typeface="Arial Nov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wissPresentation A_Win32_MW_JS_SL_v2.potx" id="{F3EA0D10-81D8-413D-A4CA-F5D1D5CC8037}" vid="{9BA86A48-81B4-441C-9F07-EEAF91A8FC35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426e97fa315356fffbdcd9876fe988c2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14b8f0def80e6d70ce3def20c90759a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FD975AF8-B1C6-436B-A274-2C3ADC7798ED}">
  <ds:schemaRefs>
    <ds:schemaRef ds:uri="16c05727-aa75-4e4a-9b5f-8a80a1165891"/>
    <ds:schemaRef ds:uri="71af3243-3dd4-4a8d-8c0d-dd76da1f02a5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E24273A0-A4DF-47AA-BF1F-8758123399CE}">
  <ds:schemaRefs>
    <ds:schemaRef ds:uri="71af3243-3dd4-4a8d-8c0d-dd76da1f02a5"/>
    <ds:schemaRef ds:uri="http://schemas.microsoft.com/office/2006/metadata/properties"/>
    <ds:schemaRef ds:uri="http://schemas.microsoft.com/office/infopath/2007/PartnerControls"/>
  </ds:schemaRefs>
</ds:datastoreItem>
</file>

<file path=customXml/itemProps3.xml><?xml version="1.0" encoding="utf-8"?>
<ds:datastoreItem xmlns:ds="http://schemas.openxmlformats.org/officeDocument/2006/customXml" ds:itemID="{182F651C-E5DA-470F-A6A6-D70E9A5EBFB8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Impact annual presentation</Template>
  <TotalTime>18</TotalTime>
  <Words>1057</Words>
  <Application>Microsoft Office PowerPoint</Application>
  <PresentationFormat>Widescreen</PresentationFormat>
  <Paragraphs>205</Paragraphs>
  <Slides>22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7" baseType="lpstr">
      <vt:lpstr>Arial</vt:lpstr>
      <vt:lpstr>Arial Nova</vt:lpstr>
      <vt:lpstr>Calibri</vt:lpstr>
      <vt:lpstr>Wingdings</vt:lpstr>
      <vt:lpstr>Theme1</vt:lpstr>
      <vt:lpstr>Urban Data Lab Capstone Project Real-time Sensor Anomaly Detection Proposal Presentation</vt:lpstr>
      <vt:lpstr>Outline</vt:lpstr>
      <vt:lpstr>Urban Data Lab (UDL)</vt:lpstr>
      <vt:lpstr>Urban Data Lab (UDL)</vt:lpstr>
      <vt:lpstr>Project Overview</vt:lpstr>
      <vt:lpstr>Project Overview Background</vt:lpstr>
      <vt:lpstr>Project Overview Background</vt:lpstr>
      <vt:lpstr>Project Overview Approach</vt:lpstr>
      <vt:lpstr>Project Overview Schedule</vt:lpstr>
      <vt:lpstr>Project Overview Schedule</vt:lpstr>
      <vt:lpstr>Project Management</vt:lpstr>
      <vt:lpstr>Project Management Approach</vt:lpstr>
      <vt:lpstr>Project Management Meetings / Communication</vt:lpstr>
      <vt:lpstr>Project Management Description of Tools</vt:lpstr>
      <vt:lpstr>Project Status</vt:lpstr>
      <vt:lpstr>Project Status Previous Week Tasks Completed</vt:lpstr>
      <vt:lpstr>Project Status Previous Week Individual Contributions</vt:lpstr>
      <vt:lpstr>Project Status Previous Week Challenges</vt:lpstr>
      <vt:lpstr>Project Status Next Week Tasks</vt:lpstr>
      <vt:lpstr>Project Status Next Week Challenges</vt:lpstr>
      <vt:lpstr>Project Status Timeline Reflection</vt:lpstr>
      <vt:lpstr>Q&amp;A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Log Anomaly Detection Proposed Method</dc:title>
  <dc:creator>Nathan Smith</dc:creator>
  <cp:lastModifiedBy>Ryan Koenig</cp:lastModifiedBy>
  <cp:revision>4</cp:revision>
  <dcterms:created xsi:type="dcterms:W3CDTF">2021-04-15T15:10:01Z</dcterms:created>
  <dcterms:modified xsi:type="dcterms:W3CDTF">2021-05-11T18:20:52Z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

<file path=docProps/thumbnail.jpeg>
</file>